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6" r:id="rId1"/>
  </p:sldMasterIdLst>
  <p:notesMasterIdLst>
    <p:notesMasterId r:id="rId36"/>
  </p:notesMasterIdLst>
  <p:sldIdLst>
    <p:sldId id="256" r:id="rId2"/>
    <p:sldId id="312" r:id="rId3"/>
    <p:sldId id="258" r:id="rId4"/>
    <p:sldId id="314" r:id="rId5"/>
    <p:sldId id="270" r:id="rId6"/>
    <p:sldId id="302" r:id="rId7"/>
    <p:sldId id="273" r:id="rId8"/>
    <p:sldId id="320" r:id="rId9"/>
    <p:sldId id="323" r:id="rId10"/>
    <p:sldId id="321" r:id="rId11"/>
    <p:sldId id="324" r:id="rId12"/>
    <p:sldId id="322" r:id="rId13"/>
    <p:sldId id="315" r:id="rId14"/>
    <p:sldId id="316" r:id="rId15"/>
    <p:sldId id="317" r:id="rId16"/>
    <p:sldId id="318" r:id="rId17"/>
    <p:sldId id="325" r:id="rId18"/>
    <p:sldId id="327" r:id="rId19"/>
    <p:sldId id="329" r:id="rId20"/>
    <p:sldId id="319" r:id="rId21"/>
    <p:sldId id="330" r:id="rId22"/>
    <p:sldId id="332" r:id="rId23"/>
    <p:sldId id="300" r:id="rId24"/>
    <p:sldId id="333" r:id="rId25"/>
    <p:sldId id="331" r:id="rId26"/>
    <p:sldId id="336" r:id="rId27"/>
    <p:sldId id="334" r:id="rId28"/>
    <p:sldId id="337" r:id="rId29"/>
    <p:sldId id="387" r:id="rId30"/>
    <p:sldId id="263" r:id="rId31"/>
    <p:sldId id="388" r:id="rId32"/>
    <p:sldId id="390" r:id="rId33"/>
    <p:sldId id="389" r:id="rId34"/>
    <p:sldId id="29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/>
    <p:restoredTop sz="94613"/>
  </p:normalViewPr>
  <p:slideViewPr>
    <p:cSldViewPr snapToGrid="0" snapToObjects="1">
      <p:cViewPr varScale="1">
        <p:scale>
          <a:sx n="88" d="100"/>
          <a:sy n="88" d="100"/>
        </p:scale>
        <p:origin x="200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66AED-9462-7D42-BF96-13195D9E62D9}" type="datetimeFigureOut">
              <a:rPr lang="ru-RU" smtClean="0"/>
              <a:t>05.12.18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ACBC5-0E90-A54B-89E1-A236100EA6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48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Многообразие вариантов нашло отражение в целом ряде схематизаций, и одна из самых распространенных моделей – теория трех концентрических кругов Качру,</a:t>
            </a:r>
            <a:r>
              <a:rPr lang="ru-RU" baseline="0" dirty="0"/>
              <a:t> показывающая, что условно говоря, все варианты АЯ можно разделить на три группы:</a:t>
            </a:r>
          </a:p>
          <a:p>
            <a:pPr marL="228600" indent="-228600">
              <a:buAutoNum type="arabicParenR"/>
            </a:pPr>
            <a:r>
              <a:rPr lang="ru-RU" baseline="0" dirty="0"/>
              <a:t>варианты, являющиеся родными для большинства пользователей стран и функционирующие во всевозможных функциях – это варианты Внутреннего круга. </a:t>
            </a:r>
          </a:p>
          <a:p>
            <a:pPr marL="228600" indent="-228600">
              <a:buAutoNum type="arabicParenR"/>
            </a:pPr>
            <a:r>
              <a:rPr lang="ru-RU" baseline="0" dirty="0"/>
              <a:t>Варианты, выступающие как вторые официальные языки в своих государствах, куда они когда-то были перенесены в эпоху колониализма – это так называемый Внешний </a:t>
            </a:r>
            <a:r>
              <a:rPr lang="ru-RU" baseline="0" dirty="0" err="1"/>
              <a:t>коуг</a:t>
            </a:r>
            <a:r>
              <a:rPr lang="ru-RU" baseline="0" dirty="0"/>
              <a:t>.</a:t>
            </a:r>
          </a:p>
          <a:p>
            <a:pPr marL="228600" indent="-228600">
              <a:buAutoNum type="arabicParenR"/>
            </a:pPr>
            <a:r>
              <a:rPr lang="ru-RU" baseline="0" dirty="0"/>
              <a:t>Варианты Расширяющегося круга, функционирующие главным образом в сфере межкультурной коммуникации. Россия. Разумеется относится к странам Расширяющегося круга.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2526F-2386-794C-B0A2-128F5B8E7CF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621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Согласно теории трех концентрических кругов, варианты отличаются статусом своей нормы в каждом</a:t>
            </a:r>
            <a:r>
              <a:rPr lang="ru-RU" baseline="0" dirty="0"/>
              <a:t> из кругов. </a:t>
            </a:r>
          </a:p>
          <a:p>
            <a:r>
              <a:rPr lang="ru-RU" baseline="0" dirty="0"/>
              <a:t>Варианты Внутреннего круга Качру назвал нормообеспечивающими, ибо именно они служат образовательными моделями для изучающих и осваивающих АЯ.</a:t>
            </a:r>
          </a:p>
          <a:p>
            <a:r>
              <a:rPr lang="ru-RU" baseline="0" dirty="0"/>
              <a:t>Варианты Внешнего круга – </a:t>
            </a:r>
            <a:r>
              <a:rPr lang="ru-RU" baseline="0" dirty="0" err="1"/>
              <a:t>норморазвивающие</a:t>
            </a:r>
            <a:r>
              <a:rPr lang="ru-RU" baseline="0" dirty="0"/>
              <a:t> – именно здесь идет быстрое формирование новых норм, которые постепенно кодифицируются и становятся языковым стандартом.</a:t>
            </a:r>
          </a:p>
          <a:p>
            <a:r>
              <a:rPr lang="ru-RU" baseline="0" dirty="0"/>
              <a:t>Варианты Расширяющего круга – нормозависимые от моделей, представленных вариантами Внутреннего круга. Особенность вариантов Расширяющегося круга в том, что они характеризуются гораздо большим разнообразием норм, поскольку могут ориентироваться на модели британского, американского, австралийского, новозеландского, канадского, ирландского, южноафриканского и др. вариантов, в зависимости от потребностей пользователей АЯ. </a:t>
            </a:r>
          </a:p>
          <a:p>
            <a:r>
              <a:rPr lang="ru-RU" baseline="0" dirty="0"/>
              <a:t>Хочу обратить ваше внимание на то, что вариантами называются все </a:t>
            </a:r>
            <a:r>
              <a:rPr lang="en-US" baseline="0" dirty="0"/>
              <a:t>World Englishes, </a:t>
            </a:r>
            <a:r>
              <a:rPr lang="ru-RU" baseline="0" dirty="0"/>
              <a:t>как родные, так и неродные для их пользователей.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2526F-2386-794C-B0A2-128F5B8E7CF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135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Согласно теории трех концентрических кругов, варианты отличаются статусом своей нормы в каждом</a:t>
            </a:r>
            <a:r>
              <a:rPr lang="ru-RU" baseline="0" dirty="0"/>
              <a:t> из кругов. </a:t>
            </a:r>
          </a:p>
          <a:p>
            <a:r>
              <a:rPr lang="ru-RU" baseline="0" dirty="0"/>
              <a:t>Варианты Внутреннего круга Качру назвал нормообеспечивающими, ибо именно они служат образовательными моделями для изучающих и осваивающих АЯ.</a:t>
            </a:r>
          </a:p>
          <a:p>
            <a:r>
              <a:rPr lang="ru-RU" baseline="0" dirty="0"/>
              <a:t>Варианты Внешнего круга – </a:t>
            </a:r>
            <a:r>
              <a:rPr lang="ru-RU" baseline="0" dirty="0" err="1"/>
              <a:t>норморазвивающие</a:t>
            </a:r>
            <a:r>
              <a:rPr lang="ru-RU" baseline="0" dirty="0"/>
              <a:t> – именно здесь идет быстрое формирование новых норм, которые постепенно кодифицируются и становятся языковым стандартом.</a:t>
            </a:r>
          </a:p>
          <a:p>
            <a:r>
              <a:rPr lang="ru-RU" baseline="0" dirty="0"/>
              <a:t>Варианты Расширяющего круга – нормозависимые от моделей, представленных вариантами Внутреннего круга. Особенность вариантов Расширяющегося круга в том, что они характеризуются гораздо большим разнообразием норм, поскольку могут ориентироваться на модели британского, американского, австралийского, новозеландского, канадского, ирландского, южноафриканского и др. вариантов, в зависимости от потребностей пользователей АЯ. </a:t>
            </a:r>
          </a:p>
          <a:p>
            <a:r>
              <a:rPr lang="ru-RU" baseline="0" dirty="0"/>
              <a:t>Хочу обратить ваше внимание на то, что вариантами называются все </a:t>
            </a:r>
            <a:r>
              <a:rPr lang="en-US" baseline="0" dirty="0"/>
              <a:t>World Englishes, </a:t>
            </a:r>
            <a:r>
              <a:rPr lang="ru-RU" baseline="0" dirty="0"/>
              <a:t>как родные, так и неродные для их пользователей.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2526F-2386-794C-B0A2-128F5B8E7CF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11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Согласно теории трех концентрических кругов, варианты отличаются статусом своей нормы в каждом</a:t>
            </a:r>
            <a:r>
              <a:rPr lang="ru-RU" baseline="0" dirty="0"/>
              <a:t> из кругов. </a:t>
            </a:r>
          </a:p>
          <a:p>
            <a:r>
              <a:rPr lang="ru-RU" baseline="0" dirty="0"/>
              <a:t>Варианты Внутреннего круга Качру назвал нормообеспечивающими, ибо именно они служат образовательными моделями для изучающих и осваивающих АЯ.</a:t>
            </a:r>
          </a:p>
          <a:p>
            <a:r>
              <a:rPr lang="ru-RU" baseline="0" dirty="0"/>
              <a:t>Варианты Внешнего круга – </a:t>
            </a:r>
            <a:r>
              <a:rPr lang="ru-RU" baseline="0" dirty="0" err="1"/>
              <a:t>норморазвивающие</a:t>
            </a:r>
            <a:r>
              <a:rPr lang="ru-RU" baseline="0" dirty="0"/>
              <a:t> – именно здесь идет быстрое формирование новых норм, которые постепенно кодифицируются и становятся языковым стандартом.</a:t>
            </a:r>
          </a:p>
          <a:p>
            <a:r>
              <a:rPr lang="ru-RU" baseline="0" dirty="0"/>
              <a:t>Варианты Расширяющего круга – нормозависимые от моделей, представленных вариантами Внутреннего круга. Особенность вариантов Расширяющегося круга в том, что они характеризуются гораздо большим разнообразием норм, поскольку могут ориентироваться на модели британского, американского, австралийского, новозеландского, канадского, ирландского, южноафриканского и др. вариантов, в зависимости от потребностей пользователей АЯ. </a:t>
            </a:r>
          </a:p>
          <a:p>
            <a:r>
              <a:rPr lang="ru-RU" baseline="0" dirty="0"/>
              <a:t>Хочу обратить ваше внимание на то, что вариантами называются все </a:t>
            </a:r>
            <a:r>
              <a:rPr lang="en-US" baseline="0" dirty="0"/>
              <a:t>World Englishes, </a:t>
            </a:r>
            <a:r>
              <a:rPr lang="ru-RU" baseline="0" dirty="0"/>
              <a:t>как родные, так и неродные для их пользователей.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2526F-2386-794C-B0A2-128F5B8E7CF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920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EIL</a:t>
            </a:r>
            <a:r>
              <a:rPr lang="en-US" baseline="0" dirty="0"/>
              <a:t> is a newly emerged area of studies in the field of Applied Linguistics. As a program, it equips students with the knowledge of the diversity of E as a result of its global spread, and the ability to communicate with diverse users of E from diverse cultural backgrounds. It is also a program that is developed to meet and respond to </a:t>
            </a:r>
            <a:r>
              <a:rPr lang="en-US" baseline="0" dirty="0" err="1"/>
              <a:t>Monash’s</a:t>
            </a:r>
            <a:r>
              <a:rPr lang="en-US" baseline="0" dirty="0"/>
              <a:t> </a:t>
            </a:r>
            <a:r>
              <a:rPr lang="en-US" baseline="0" dirty="0" err="1"/>
              <a:t>internationalisation</a:t>
            </a:r>
            <a:r>
              <a:rPr lang="en-US" baseline="0" dirty="0"/>
              <a:t> of education initiatives.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653F7-E4F5-2746-BD60-968E6EBF5B0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828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1A436-BE35-F04C-8EE8-893F549DAC8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213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Идеи</a:t>
            </a:r>
            <a:r>
              <a:rPr lang="ru-RU" baseline="0" dirty="0"/>
              <a:t> и основные концепции новой парадигмы получили развитие и закрепление в целом ряде авторитетных международных журналов, среди которых – орган </a:t>
            </a:r>
            <a:r>
              <a:rPr lang="en-US" baseline="0" dirty="0"/>
              <a:t>IAWE – </a:t>
            </a:r>
            <a:r>
              <a:rPr lang="ru-RU" baseline="0" dirty="0"/>
              <a:t>журнал </a:t>
            </a:r>
            <a:r>
              <a:rPr lang="en-US" baseline="0" dirty="0"/>
              <a:t>WE </a:t>
            </a:r>
            <a:r>
              <a:rPr lang="ru-RU" baseline="0" dirty="0"/>
              <a:t>(издательства </a:t>
            </a:r>
            <a:r>
              <a:rPr lang="en-US" baseline="0" dirty="0"/>
              <a:t>Wiley-Blackwell)</a:t>
            </a:r>
            <a:r>
              <a:rPr lang="ru-RU" baseline="0" dirty="0"/>
              <a:t>, который стал первым изданием, посвятившим специальный номер русскому варианту АЯ;</a:t>
            </a:r>
          </a:p>
          <a:p>
            <a:r>
              <a:rPr lang="en-US" i="1" baseline="0" dirty="0"/>
              <a:t>English World-Wide </a:t>
            </a:r>
            <a:r>
              <a:rPr lang="ru-RU" i="0" baseline="0" dirty="0"/>
              <a:t>главным редактором которого является </a:t>
            </a:r>
            <a:r>
              <a:rPr lang="ru-RU" i="0" baseline="0" dirty="0" err="1"/>
              <a:t>проф</a:t>
            </a:r>
            <a:r>
              <a:rPr lang="ru-RU" i="0" baseline="0" dirty="0"/>
              <a:t>, Эдгар Шнайдер (</a:t>
            </a:r>
            <a:r>
              <a:rPr lang="ru-RU" i="0" baseline="0" dirty="0" err="1"/>
              <a:t>Регенсбургский</a:t>
            </a:r>
            <a:r>
              <a:rPr lang="ru-RU" i="0" baseline="0" dirty="0"/>
              <a:t> ун-т) – журнал выпускается </a:t>
            </a:r>
            <a:r>
              <a:rPr lang="ru-RU" i="0" baseline="0" dirty="0" err="1"/>
              <a:t>издателсьвом</a:t>
            </a:r>
            <a:r>
              <a:rPr lang="ru-RU" i="0" baseline="0" dirty="0"/>
              <a:t> </a:t>
            </a:r>
            <a:r>
              <a:rPr lang="en-US" i="0" baseline="0" dirty="0" err="1"/>
              <a:t>Benjamins</a:t>
            </a:r>
            <a:r>
              <a:rPr lang="en-US" i="0" baseline="0" dirty="0"/>
              <a:t>;</a:t>
            </a:r>
          </a:p>
          <a:p>
            <a:r>
              <a:rPr lang="en-US" i="0" baseline="0" dirty="0"/>
              <a:t> </a:t>
            </a:r>
            <a:r>
              <a:rPr lang="en-US" i="1" baseline="0" dirty="0"/>
              <a:t>Asian Englishes</a:t>
            </a:r>
            <a:r>
              <a:rPr lang="ru-RU" i="1" baseline="0" dirty="0"/>
              <a:t>, </a:t>
            </a:r>
            <a:r>
              <a:rPr lang="ru-RU" i="0" baseline="0" dirty="0"/>
              <a:t>с прошлого года издаваемый </a:t>
            </a:r>
            <a:r>
              <a:rPr lang="en-US" i="0" baseline="0" dirty="0" err="1"/>
              <a:t>Routledge</a:t>
            </a:r>
            <a:r>
              <a:rPr lang="en-US" i="0" baseline="0" dirty="0"/>
              <a:t>, </a:t>
            </a:r>
            <a:r>
              <a:rPr lang="ru-RU" i="0" baseline="0" dirty="0"/>
              <a:t>а до этого печатавшийся в Токио</a:t>
            </a:r>
            <a:r>
              <a:rPr lang="en-US" i="0" baseline="0" dirty="0"/>
              <a:t>;</a:t>
            </a:r>
          </a:p>
          <a:p>
            <a:r>
              <a:rPr lang="en-US" i="1" baseline="0" dirty="0"/>
              <a:t>English Today, </a:t>
            </a:r>
            <a:r>
              <a:rPr lang="ru-RU" i="0" baseline="0" dirty="0"/>
              <a:t>готовящийся в Кембридже,</a:t>
            </a:r>
          </a:p>
          <a:p>
            <a:r>
              <a:rPr lang="ru-RU" i="0" baseline="0" dirty="0"/>
              <a:t>и самый новый журнал, издаваемый с 2012 г, под редакцией </a:t>
            </a:r>
            <a:r>
              <a:rPr lang="ru-RU" i="0" baseline="0" dirty="0" err="1"/>
              <a:t>проф</a:t>
            </a:r>
            <a:r>
              <a:rPr lang="ru-RU" i="0" baseline="0" dirty="0"/>
              <a:t>, Барбары </a:t>
            </a:r>
            <a:r>
              <a:rPr lang="ru-RU" i="0" baseline="0" dirty="0" err="1"/>
              <a:t>Зайдлхофер</a:t>
            </a:r>
            <a:r>
              <a:rPr lang="ru-RU" i="0" baseline="0" dirty="0"/>
              <a:t> (Венский ун-т) и Дженнифер Дженкинс (Ун-т Саутгемптона) – </a:t>
            </a:r>
            <a:r>
              <a:rPr lang="en-US" i="1" baseline="0" dirty="0"/>
              <a:t>Journal of English as a Lingua Franca</a:t>
            </a:r>
            <a:r>
              <a:rPr lang="ru-RU" i="1" baseline="0" dirty="0"/>
              <a:t>, </a:t>
            </a:r>
            <a:r>
              <a:rPr lang="ru-RU" i="0" baseline="0" dirty="0"/>
              <a:t>подготавливаемый издательством </a:t>
            </a:r>
            <a:r>
              <a:rPr lang="en-US" i="0" baseline="0" dirty="0"/>
              <a:t>De </a:t>
            </a:r>
            <a:r>
              <a:rPr lang="en-US" i="0" baseline="0" dirty="0" err="1"/>
              <a:t>Gruyter</a:t>
            </a:r>
            <a:r>
              <a:rPr lang="en-US" i="0" baseline="0" dirty="0"/>
              <a:t>.</a:t>
            </a:r>
            <a:r>
              <a:rPr lang="en-US" i="1" baseline="0" dirty="0"/>
              <a:t> </a:t>
            </a:r>
            <a:r>
              <a:rPr lang="en-US" i="0" baseline="0" dirty="0"/>
              <a:t>  </a:t>
            </a:r>
            <a:r>
              <a:rPr lang="ru-RU" i="0" baseline="0" dirty="0"/>
              <a:t>дока</a:t>
            </a:r>
          </a:p>
          <a:p>
            <a:r>
              <a:rPr lang="ru-RU" i="0" baseline="0" dirty="0"/>
              <a:t>В этих журналах, как и в многочисленных книгах, вариантность АЯ получила самые широкие доказательства.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2526F-2386-794C-B0A2-128F5B8E7CF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78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95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12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76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4978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24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30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73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9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36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534584" y="214313"/>
            <a:ext cx="10405533" cy="591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2">
                    <a:shade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C7FEE-307D-3F4F-AFAD-5A901198081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21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59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2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85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7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77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12/5/18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85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56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36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12/5/18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22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  <p:sldLayoutId id="2147484130" r:id="rId14"/>
    <p:sldLayoutId id="2147484131" r:id="rId15"/>
    <p:sldLayoutId id="2147484132" r:id="rId16"/>
    <p:sldLayoutId id="2147484133" r:id="rId17"/>
    <p:sldLayoutId id="2147484134" r:id="rId18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1.tiff"/><Relationship Id="rId3" Type="http://schemas.openxmlformats.org/officeDocument/2006/relationships/image" Target="../media/image37.jpeg"/><Relationship Id="rId7" Type="http://schemas.openxmlformats.org/officeDocument/2006/relationships/image" Target="../media/image30.png"/><Relationship Id="rId12" Type="http://schemas.openxmlformats.org/officeDocument/2006/relationships/image" Target="../media/image40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tiff"/><Relationship Id="rId5" Type="http://schemas.openxmlformats.org/officeDocument/2006/relationships/image" Target="../media/image39.jpeg"/><Relationship Id="rId15" Type="http://schemas.openxmlformats.org/officeDocument/2006/relationships/image" Target="../media/image43.png"/><Relationship Id="rId10" Type="http://schemas.openxmlformats.org/officeDocument/2006/relationships/image" Target="../media/image33.tiff"/><Relationship Id="rId4" Type="http://schemas.openxmlformats.org/officeDocument/2006/relationships/image" Target="../media/image38.png"/><Relationship Id="rId9" Type="http://schemas.openxmlformats.org/officeDocument/2006/relationships/image" Target="../media/image32.png"/><Relationship Id="rId1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1.tiff"/><Relationship Id="rId18" Type="http://schemas.openxmlformats.org/officeDocument/2006/relationships/image" Target="../media/image49.tiff"/><Relationship Id="rId3" Type="http://schemas.openxmlformats.org/officeDocument/2006/relationships/image" Target="../media/image37.jpeg"/><Relationship Id="rId7" Type="http://schemas.openxmlformats.org/officeDocument/2006/relationships/image" Target="../media/image30.png"/><Relationship Id="rId12" Type="http://schemas.openxmlformats.org/officeDocument/2006/relationships/image" Target="../media/image40.tiff"/><Relationship Id="rId17" Type="http://schemas.openxmlformats.org/officeDocument/2006/relationships/image" Target="../media/image48.tiff"/><Relationship Id="rId2" Type="http://schemas.openxmlformats.org/officeDocument/2006/relationships/image" Target="../media/image44.tiff"/><Relationship Id="rId16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tiff"/><Relationship Id="rId5" Type="http://schemas.openxmlformats.org/officeDocument/2006/relationships/image" Target="../media/image39.jpeg"/><Relationship Id="rId15" Type="http://schemas.openxmlformats.org/officeDocument/2006/relationships/image" Target="../media/image46.tiff"/><Relationship Id="rId10" Type="http://schemas.openxmlformats.org/officeDocument/2006/relationships/image" Target="../media/image33.tiff"/><Relationship Id="rId4" Type="http://schemas.openxmlformats.org/officeDocument/2006/relationships/image" Target="../media/image38.png"/><Relationship Id="rId9" Type="http://schemas.openxmlformats.org/officeDocument/2006/relationships/image" Target="../media/image32.png"/><Relationship Id="rId14" Type="http://schemas.openxmlformats.org/officeDocument/2006/relationships/image" Target="../media/image4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tif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tiff"/><Relationship Id="rId3" Type="http://schemas.openxmlformats.org/officeDocument/2006/relationships/image" Target="../media/image66.tiff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tiff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7.jp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png"/><Relationship Id="rId7" Type="http://schemas.openxmlformats.org/officeDocument/2006/relationships/image" Target="../media/image34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7" y="1126273"/>
            <a:ext cx="8361229" cy="2375210"/>
          </a:xfrm>
        </p:spPr>
        <p:txBody>
          <a:bodyPr>
            <a:normAutofit fontScale="90000"/>
          </a:bodyPr>
          <a:lstStyle/>
          <a:p>
            <a:r>
              <a:rPr lang="ru-RU" sz="4600" b="1" dirty="0"/>
              <a:t>Вариативность </a:t>
            </a:r>
            <a:br>
              <a:rPr lang="ru-RU" sz="4600" b="1" dirty="0"/>
            </a:br>
            <a:r>
              <a:rPr lang="ru-RU" sz="4600" b="1" dirty="0"/>
              <a:t>английского языка </a:t>
            </a:r>
            <a:br>
              <a:rPr lang="ru-RU" sz="4600" dirty="0"/>
            </a:br>
            <a:r>
              <a:rPr lang="ru-RU" sz="4600" b="1" dirty="0"/>
              <a:t>и новые проблемы, вызванные этим фактором</a:t>
            </a:r>
            <a:endParaRPr lang="ru-RU" sz="4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452756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pPr algn="r"/>
            <a:r>
              <a:rPr lang="ru-RU" sz="3400" dirty="0"/>
              <a:t>Прошина Зоя Григорьевна</a:t>
            </a:r>
          </a:p>
          <a:p>
            <a:pPr algn="r"/>
            <a:r>
              <a:rPr lang="ru-RU" dirty="0"/>
              <a:t>ФИЯР МГУ имени М.В. Ломоносова</a:t>
            </a:r>
          </a:p>
          <a:p>
            <a:pPr algn="r"/>
            <a:r>
              <a:rPr lang="en-US" dirty="0" err="1"/>
              <a:t>proshinazoya@yandex.ru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779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 10">
            <a:extLst>
              <a:ext uri="{FF2B5EF4-FFF2-40B4-BE49-F238E27FC236}">
                <a16:creationId xmlns:a16="http://schemas.microsoft.com/office/drawing/2014/main" id="{931F67B0-3B5A-8448-B0D6-3462C95B3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6087" y="4044484"/>
            <a:ext cx="2857500" cy="2857500"/>
          </a:xfrm>
          <a:prstGeom prst="rect">
            <a:avLst/>
          </a:prstGeom>
        </p:spPr>
      </p:pic>
      <p:pic>
        <p:nvPicPr>
          <p:cNvPr id="7" name="Изображение 6" descr="Singapore 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04" y="1417639"/>
            <a:ext cx="3037782" cy="4055595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Содержимое 14"/>
          <p:cNvPicPr>
            <a:picLocks noGrp="1" noChangeAspect="1"/>
          </p:cNvPicPr>
          <p:nvPr>
            <p:ph idx="1"/>
          </p:nvPr>
        </p:nvPicPr>
        <p:blipFill>
          <a:blip r:embed="rId4"/>
          <a:srcRect l="-84996" r="-84996"/>
          <a:stretch>
            <a:fillRect/>
          </a:stretch>
        </p:blipFill>
        <p:spPr>
          <a:xfrm>
            <a:off x="138398" y="2403463"/>
            <a:ext cx="4538074" cy="2495766"/>
          </a:xfrm>
        </p:spPr>
      </p:pic>
      <p:pic>
        <p:nvPicPr>
          <p:cNvPr id="4" name="Изображение 3" descr="Indian 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47" y="2260526"/>
            <a:ext cx="2219012" cy="295868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944" y="-165174"/>
            <a:ext cx="1898075" cy="261469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1" y="-309563"/>
            <a:ext cx="1682727" cy="26416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9611" y="-201613"/>
            <a:ext cx="1625600" cy="242570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7427" y="-114156"/>
            <a:ext cx="1799616" cy="24780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99696F-0236-AA4A-9444-43B21C7F7A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0465" y="-105972"/>
            <a:ext cx="1672059" cy="25126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32F77F-5516-7549-87F9-405C6D349C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9184" y="-98169"/>
            <a:ext cx="1657566" cy="24460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D0A312-3C41-CB45-A059-2E6FC65972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1798" y="2439954"/>
            <a:ext cx="2183257" cy="26434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C68386-118C-1D49-AB36-30DCD77851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2428" y="2049288"/>
            <a:ext cx="2403088" cy="3204117"/>
          </a:xfrm>
          <a:prstGeom prst="rect">
            <a:avLst/>
          </a:prstGeom>
        </p:spPr>
      </p:pic>
      <p:pic>
        <p:nvPicPr>
          <p:cNvPr id="22" name="Изображение 6" descr="SAfr COD.jpeg">
            <a:extLst>
              <a:ext uri="{FF2B5EF4-FFF2-40B4-BE49-F238E27FC236}">
                <a16:creationId xmlns:a16="http://schemas.microsoft.com/office/drawing/2014/main" id="{D4C3E901-3173-824C-A675-C295DC6213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98" y="4147096"/>
            <a:ext cx="1854206" cy="2804486"/>
          </a:xfrm>
          <a:prstGeom prst="rect">
            <a:avLst/>
          </a:prstGeom>
        </p:spPr>
      </p:pic>
      <p:pic>
        <p:nvPicPr>
          <p:cNvPr id="25" name="Изображение 8">
            <a:extLst>
              <a:ext uri="{FF2B5EF4-FFF2-40B4-BE49-F238E27FC236}">
                <a16:creationId xmlns:a16="http://schemas.microsoft.com/office/drawing/2014/main" id="{E77BFB2F-2D97-A948-9529-B947143ABE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59725" y="40005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18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6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>
              <a:buFont typeface="Wingdings 2" charset="0"/>
              <a:buNone/>
            </a:pPr>
            <a:endParaRPr lang="ru-RU" dirty="0">
              <a:latin typeface="Verdana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786734" y="715363"/>
            <a:ext cx="5766322" cy="271546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Norm-dependent </a:t>
            </a:r>
            <a:r>
              <a:rPr lang="en-US" sz="3200" dirty="0" err="1"/>
              <a:t>Englishes</a:t>
            </a:r>
            <a:r>
              <a:rPr lang="en-US" sz="3200" dirty="0"/>
              <a:t> </a:t>
            </a:r>
            <a:endParaRPr lang="ru-RU" sz="3200" dirty="0"/>
          </a:p>
        </p:txBody>
      </p:sp>
      <p:sp>
        <p:nvSpPr>
          <p:cNvPr id="4" name="Овал 3"/>
          <p:cNvSpPr/>
          <p:nvPr/>
        </p:nvSpPr>
        <p:spPr>
          <a:xfrm>
            <a:off x="4595813" y="2603534"/>
            <a:ext cx="4125141" cy="19806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Norm-developing </a:t>
            </a:r>
            <a:r>
              <a:rPr lang="en-US" sz="2800" dirty="0" err="1"/>
              <a:t>Englishes</a:t>
            </a:r>
            <a:endParaRPr lang="ru-RU" sz="2800" dirty="0"/>
          </a:p>
        </p:txBody>
      </p:sp>
      <p:sp>
        <p:nvSpPr>
          <p:cNvPr id="5" name="Овал 4"/>
          <p:cNvSpPr/>
          <p:nvPr/>
        </p:nvSpPr>
        <p:spPr>
          <a:xfrm>
            <a:off x="5167313" y="4071939"/>
            <a:ext cx="2857500" cy="17823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Norm-providing Englishes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024814" y="239161"/>
            <a:ext cx="1970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variants</a:t>
            </a:r>
            <a:endParaRPr lang="ru-RU" sz="2400" dirty="0"/>
          </a:p>
        </p:txBody>
      </p:sp>
      <p:cxnSp>
        <p:nvCxnSpPr>
          <p:cNvPr id="7" name="Прямая со стрелкой 6"/>
          <p:cNvCxnSpPr>
            <a:endCxn id="3" idx="7"/>
          </p:cNvCxnSpPr>
          <p:nvPr/>
        </p:nvCxnSpPr>
        <p:spPr>
          <a:xfrm flipH="1">
            <a:off x="8708598" y="715363"/>
            <a:ext cx="844458" cy="397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17378" y="0"/>
            <a:ext cx="863121" cy="6179962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4000" dirty="0"/>
              <a:t>VARIETIES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589203" y="239162"/>
            <a:ext cx="523861" cy="641044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2000" dirty="0"/>
              <a:t>WORLD  ENGLISHES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360228" y="4795776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endonorms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644742" y="1230085"/>
            <a:ext cx="1655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exonorms</a:t>
            </a:r>
            <a:endParaRPr lang="ru-RU" dirty="0"/>
          </a:p>
        </p:txBody>
      </p:sp>
      <p:sp>
        <p:nvSpPr>
          <p:cNvPr id="12" name="Выгнутая вниз стрелка 11"/>
          <p:cNvSpPr/>
          <p:nvPr/>
        </p:nvSpPr>
        <p:spPr>
          <a:xfrm rot="20435636">
            <a:off x="7696201" y="5446222"/>
            <a:ext cx="1314044" cy="40807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низ стрелка 18"/>
          <p:cNvSpPr/>
          <p:nvPr/>
        </p:nvSpPr>
        <p:spPr>
          <a:xfrm rot="19296781">
            <a:off x="6905527" y="3006928"/>
            <a:ext cx="4622966" cy="118925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53469" y="3173413"/>
            <a:ext cx="2679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Endo-/exonorms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85194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78" y="4160177"/>
            <a:ext cx="2755900" cy="2959100"/>
          </a:xfrm>
          <a:prstGeom prst="rect">
            <a:avLst/>
          </a:prstGeom>
        </p:spPr>
      </p:pic>
      <p:pic>
        <p:nvPicPr>
          <p:cNvPr id="7" name="Изображение 6" descr="Singapore 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04" y="1417639"/>
            <a:ext cx="3037782" cy="4055595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Содержимое 14"/>
          <p:cNvPicPr>
            <a:picLocks noGrp="1" noChangeAspect="1"/>
          </p:cNvPicPr>
          <p:nvPr>
            <p:ph idx="1"/>
          </p:nvPr>
        </p:nvPicPr>
        <p:blipFill>
          <a:blip r:embed="rId4"/>
          <a:srcRect l="-84996" r="-84996"/>
          <a:stretch>
            <a:fillRect/>
          </a:stretch>
        </p:blipFill>
        <p:spPr>
          <a:xfrm>
            <a:off x="138398" y="2403463"/>
            <a:ext cx="4538074" cy="2495766"/>
          </a:xfrm>
        </p:spPr>
      </p:pic>
      <p:pic>
        <p:nvPicPr>
          <p:cNvPr id="4" name="Изображение 3" descr="Indian 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47" y="2260526"/>
            <a:ext cx="2219012" cy="295868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944" y="-165174"/>
            <a:ext cx="1898075" cy="261469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1" y="-309563"/>
            <a:ext cx="1682727" cy="26416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9611" y="-201613"/>
            <a:ext cx="1625600" cy="242570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7427" y="-114156"/>
            <a:ext cx="1799616" cy="24780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99696F-0236-AA4A-9444-43B21C7F7A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0465" y="-105972"/>
            <a:ext cx="1672059" cy="25126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32F77F-5516-7549-87F9-405C6D349C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9184" y="-98169"/>
            <a:ext cx="1657566" cy="24460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D0A312-3C41-CB45-A059-2E6FC65972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1798" y="2439954"/>
            <a:ext cx="2183257" cy="26434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C68386-118C-1D49-AB36-30DCD77851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2428" y="2049288"/>
            <a:ext cx="2403088" cy="32041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3A638E9-81C2-3A43-9F30-10B8F4E402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2488" y="4416922"/>
            <a:ext cx="1681365" cy="25590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78E68E6-2355-4446-8153-06905D955B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34020" y="4623233"/>
            <a:ext cx="1892730" cy="25236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8CE5EC-6D32-F64F-B3AB-911AE4BE7B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868" y="4734470"/>
            <a:ext cx="1401530" cy="2123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E5CD52-F96B-8140-9284-84178A1B2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15048" y="4802637"/>
            <a:ext cx="1339960" cy="204343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DF7C8CB-3AA5-7F4C-BB6F-1091BCADFB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6586" y="4904831"/>
            <a:ext cx="1347211" cy="22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79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8E4F1DF-28A5-A94D-AD50-8B18B9CB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кодификации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B8395B-F7C3-2048-9946-1EC50164B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600" dirty="0"/>
              <a:t>Авторитарная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dirty="0"/>
              <a:t>Образовательная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dirty="0"/>
              <a:t>Социолингвистическая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dirty="0"/>
              <a:t>Индивидуальная</a:t>
            </a:r>
          </a:p>
          <a:p>
            <a:pPr marL="0" indent="0" algn="r">
              <a:buNone/>
            </a:pPr>
            <a:r>
              <a:rPr lang="en-US" dirty="0">
                <a:latin typeface="Verdana" charset="0"/>
              </a:rPr>
              <a:t>(Kachru B. 1985)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23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77FCE97-337A-8A4E-B80A-FE46F4E0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Новые вызовы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1069F3A-3C15-6348-B995-CE86E369A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Изображение 3" descr="скачанные файлы (2).jpeg">
            <a:extLst>
              <a:ext uri="{FF2B5EF4-FFF2-40B4-BE49-F238E27FC236}">
                <a16:creationId xmlns:a16="http://schemas.microsoft.com/office/drawing/2014/main" id="{E5CA6912-EEAE-1449-AD92-817AD77A9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3" y="-11112"/>
            <a:ext cx="3916488" cy="391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60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AF18FD9-68CF-984C-AF49-B01F649A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Проблемы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0C761B-80E4-3D40-82E9-41E4E0C9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3600" dirty="0"/>
              <a:t>Лингвистические</a:t>
            </a:r>
          </a:p>
          <a:p>
            <a:pPr lvl="0"/>
            <a:r>
              <a:rPr lang="ru-RU" sz="3600" dirty="0"/>
              <a:t>Лингводидактические</a:t>
            </a:r>
          </a:p>
          <a:p>
            <a:pPr lvl="0"/>
            <a:r>
              <a:rPr lang="ru-RU" sz="3600" dirty="0" err="1"/>
              <a:t>Переводоведческие</a:t>
            </a:r>
            <a:endParaRPr lang="ru-RU" sz="3600" dirty="0"/>
          </a:p>
          <a:p>
            <a:pPr lvl="0"/>
            <a:r>
              <a:rPr lang="ru-RU" sz="3600" dirty="0"/>
              <a:t>Межкультурной коммуникации</a:t>
            </a:r>
          </a:p>
          <a:p>
            <a:pPr lvl="0"/>
            <a:r>
              <a:rPr lang="ru-RU" sz="3600" dirty="0"/>
              <a:t>Литературоведческие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015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12269-9843-BB46-BEF3-C5782675B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448" y="190083"/>
            <a:ext cx="8610600" cy="1293028"/>
          </a:xfrm>
        </p:spPr>
        <p:txBody>
          <a:bodyPr/>
          <a:lstStyle/>
          <a:p>
            <a:r>
              <a:rPr lang="ru-RU" b="1" dirty="0"/>
              <a:t>Лингвистические</a:t>
            </a:r>
            <a:r>
              <a:rPr lang="ru-RU" dirty="0"/>
              <a:t> </a:t>
            </a:r>
            <a:r>
              <a:rPr lang="ru-RU" b="1" dirty="0"/>
              <a:t>проблемы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2D32800-A4AA-8846-9CB5-5DD8BDAAA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95" y="1204333"/>
            <a:ext cx="11463453" cy="5531004"/>
          </a:xfrm>
        </p:spPr>
        <p:txBody>
          <a:bodyPr>
            <a:normAutofit/>
          </a:bodyPr>
          <a:lstStyle/>
          <a:p>
            <a:r>
              <a:rPr lang="ru-RU" sz="2600" dirty="0"/>
              <a:t>дескрипция вариантов </a:t>
            </a:r>
          </a:p>
          <a:p>
            <a:r>
              <a:rPr lang="ru-RU" sz="2600" dirty="0"/>
              <a:t>уточнение термина «вариант» </a:t>
            </a:r>
          </a:p>
          <a:p>
            <a:r>
              <a:rPr lang="ru-RU" sz="2600" dirty="0"/>
              <a:t>выявление общих тенденций в речевой реализации вариантов </a:t>
            </a:r>
          </a:p>
          <a:p>
            <a:r>
              <a:rPr lang="ru-RU" sz="2600" dirty="0"/>
              <a:t>лексикографическая фиксация</a:t>
            </a:r>
          </a:p>
          <a:p>
            <a:r>
              <a:rPr lang="ru-RU" sz="2600" dirty="0"/>
              <a:t>создание корпусов устной и письменной речи</a:t>
            </a:r>
          </a:p>
          <a:p>
            <a:r>
              <a:rPr lang="ru-RU" sz="2600" dirty="0"/>
              <a:t>сопоставительный анализ «контекстов ситуации»</a:t>
            </a:r>
          </a:p>
          <a:p>
            <a:r>
              <a:rPr lang="ru-RU" sz="2600" dirty="0"/>
              <a:t>изучение динамики расширения функций, выполняемых вариантами</a:t>
            </a:r>
          </a:p>
          <a:p>
            <a:r>
              <a:rPr lang="ru-RU" sz="2600" dirty="0"/>
              <a:t>кодовое смешение и переключение </a:t>
            </a:r>
          </a:p>
          <a:p>
            <a:r>
              <a:rPr lang="ru-RU" sz="2600" dirty="0"/>
              <a:t>соотношение феномена </a:t>
            </a:r>
            <a:r>
              <a:rPr lang="ru-RU" sz="2600" dirty="0" err="1"/>
              <a:t>транслингвизма</a:t>
            </a:r>
            <a:r>
              <a:rPr lang="ru-RU" sz="2600" dirty="0"/>
              <a:t> и вариантности английского языка</a:t>
            </a:r>
          </a:p>
          <a:p>
            <a:r>
              <a:rPr lang="ru-RU" sz="2600" dirty="0"/>
              <a:t>изучение эволюции вариантов</a:t>
            </a:r>
          </a:p>
        </p:txBody>
      </p:sp>
    </p:spTree>
    <p:extLst>
      <p:ext uri="{BB962C8B-B14F-4D97-AF65-F5344CB8AC3E}">
        <p14:creationId xmlns:p14="http://schemas.microsoft.com/office/powerpoint/2010/main" val="2095962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3B45D-1C6A-2E44-BBE7-3DE1F9E0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Лингводидактические 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025CC4-F4C6-8247-8B11-F1B27057E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Объект: </a:t>
            </a:r>
            <a:r>
              <a:rPr lang="en-US" sz="3200" dirty="0"/>
              <a:t>EFL  </a:t>
            </a:r>
            <a:r>
              <a:rPr lang="ru-RU" sz="3200" dirty="0"/>
              <a:t>или </a:t>
            </a:r>
            <a:r>
              <a:rPr lang="en-US" sz="3200" dirty="0"/>
              <a:t> EIL?</a:t>
            </a:r>
            <a:endParaRPr lang="ru-RU" sz="3200" dirty="0"/>
          </a:p>
          <a:p>
            <a:r>
              <a:rPr lang="ru-RU" sz="3200" dirty="0"/>
              <a:t>Рецептивные </a:t>
            </a:r>
            <a:r>
              <a:rPr lang="en-US" sz="3200" dirty="0"/>
              <a:t>vs </a:t>
            </a:r>
            <a:r>
              <a:rPr lang="ru-RU" sz="3200" dirty="0"/>
              <a:t>продуктивные навыки</a:t>
            </a:r>
          </a:p>
          <a:p>
            <a:r>
              <a:rPr lang="ru-RU" sz="3200" dirty="0"/>
              <a:t>Принятие русского варианта как легитимного варианта</a:t>
            </a:r>
          </a:p>
          <a:p>
            <a:r>
              <a:rPr lang="ru-RU" sz="3200" dirty="0"/>
              <a:t>Создание новых материалов</a:t>
            </a:r>
          </a:p>
          <a:p>
            <a:r>
              <a:rPr lang="ru-RU" sz="3200" dirty="0"/>
              <a:t>Введение новых </a:t>
            </a:r>
            <a:r>
              <a:rPr lang="ru-RU" sz="3200" dirty="0" err="1"/>
              <a:t>пограмм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3720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нимок экрана 2015-10-24 в 18.38.38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912"/>
          <a:stretch>
            <a:fillRect/>
          </a:stretch>
        </p:blipFill>
        <p:spPr>
          <a:xfrm>
            <a:off x="2279650" y="136525"/>
            <a:ext cx="9912350" cy="6397625"/>
          </a:xfrm>
        </p:spPr>
      </p:pic>
      <p:pic>
        <p:nvPicPr>
          <p:cNvPr id="3" name="Изображение 3" descr="Снимок экрана 2015-10-24 в 17.33.46.png">
            <a:extLst>
              <a:ext uri="{FF2B5EF4-FFF2-40B4-BE49-F238E27FC236}">
                <a16:creationId xmlns:a16="http://schemas.microsoft.com/office/drawing/2014/main" id="{EF787D8B-D415-B546-BB21-B7F74B7BE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" y="873164"/>
            <a:ext cx="9144000" cy="1327918"/>
          </a:xfrm>
          <a:prstGeom prst="rect">
            <a:avLst/>
          </a:prstGeom>
        </p:spPr>
      </p:pic>
      <p:pic>
        <p:nvPicPr>
          <p:cNvPr id="5" name="Изображение 3" descr="Снимок экрана 2015-10-24 в 2.12.29.png">
            <a:extLst>
              <a:ext uri="{FF2B5EF4-FFF2-40B4-BE49-F238E27FC236}">
                <a16:creationId xmlns:a16="http://schemas.microsoft.com/office/drawing/2014/main" id="{F9D2AF9D-AABB-F540-A279-C14AB379B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57" y="1698171"/>
            <a:ext cx="8724900" cy="1955800"/>
          </a:xfrm>
          <a:prstGeom prst="rect">
            <a:avLst/>
          </a:prstGeom>
        </p:spPr>
      </p:pic>
      <p:pic>
        <p:nvPicPr>
          <p:cNvPr id="6" name="Изображение 3" descr="Снимок экрана 2015-10-24 в 21.25.24.png">
            <a:extLst>
              <a:ext uri="{FF2B5EF4-FFF2-40B4-BE49-F238E27FC236}">
                <a16:creationId xmlns:a16="http://schemas.microsoft.com/office/drawing/2014/main" id="{3E878B2D-B4AC-B944-8489-5399AA92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57" y="3762848"/>
            <a:ext cx="9144000" cy="9615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FFBB9F-6A00-A342-9814-0157B9F84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05" y="5106327"/>
            <a:ext cx="52705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4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3B45D-1C6A-2E44-BBE7-3DE1F9E0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Лингводидактические 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025CC4-F4C6-8247-8B11-F1B27057E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Объект: </a:t>
            </a:r>
            <a:r>
              <a:rPr lang="en-US" sz="3200" dirty="0"/>
              <a:t>EFL  </a:t>
            </a:r>
            <a:r>
              <a:rPr lang="ru-RU" sz="3200" dirty="0"/>
              <a:t>или </a:t>
            </a:r>
            <a:r>
              <a:rPr lang="en-US" sz="3200" dirty="0"/>
              <a:t> EIL?</a:t>
            </a:r>
            <a:endParaRPr lang="ru-RU" sz="3200" dirty="0"/>
          </a:p>
          <a:p>
            <a:r>
              <a:rPr lang="ru-RU" sz="3200" dirty="0"/>
              <a:t>Рецептивные </a:t>
            </a:r>
            <a:r>
              <a:rPr lang="en-US" sz="3200" dirty="0"/>
              <a:t>vs </a:t>
            </a:r>
            <a:r>
              <a:rPr lang="ru-RU" sz="3200" dirty="0"/>
              <a:t>продуктивные навыки</a:t>
            </a:r>
          </a:p>
          <a:p>
            <a:r>
              <a:rPr lang="ru-RU" sz="3200" dirty="0"/>
              <a:t>Принятие русского варианта как легитимного варианта</a:t>
            </a:r>
          </a:p>
          <a:p>
            <a:r>
              <a:rPr lang="ru-RU" sz="3200" dirty="0"/>
              <a:t>Создание новых материалов</a:t>
            </a:r>
          </a:p>
          <a:p>
            <a:r>
              <a:rPr lang="ru-RU" sz="3200" dirty="0"/>
              <a:t>Введение новых </a:t>
            </a:r>
            <a:r>
              <a:rPr lang="ru-RU" sz="3200" dirty="0" err="1"/>
              <a:t>пограмм</a:t>
            </a:r>
            <a:endParaRPr lang="ru-RU" sz="3200" dirty="0"/>
          </a:p>
          <a:p>
            <a:r>
              <a:rPr lang="ru-RU" sz="3200" dirty="0"/>
              <a:t>Оценивание и тестирование </a:t>
            </a:r>
          </a:p>
        </p:txBody>
      </p:sp>
    </p:spTree>
    <p:extLst>
      <p:ext uri="{BB962C8B-B14F-4D97-AF65-F5344CB8AC3E}">
        <p14:creationId xmlns:p14="http://schemas.microsoft.com/office/powerpoint/2010/main" val="1770782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F405D-CB23-B94A-ACBA-3A45BEF4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Английского языка вообще</a:t>
            </a:r>
            <a:r>
              <a:rPr lang="en-US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45AA51-85D0-714A-9717-B3F679DD5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27717"/>
            <a:ext cx="9601200" cy="4339683"/>
          </a:xfrm>
        </p:spPr>
        <p:txBody>
          <a:bodyPr/>
          <a:lstStyle/>
          <a:p>
            <a:pPr marL="0" indent="0" algn="ctr">
              <a:buNone/>
            </a:pPr>
            <a:r>
              <a:rPr lang="ru-RU" sz="6000" dirty="0"/>
              <a:t>НЕТ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99EE3-C331-AC4B-A2C3-3FF60E3A8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92" y="2057401"/>
            <a:ext cx="3260648" cy="3912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CDC3C-9CE8-4844-B50C-47BCBB08421B}"/>
              </a:ext>
            </a:extLst>
          </p:cNvPr>
          <p:cNvSpPr txBox="1"/>
          <p:nvPr/>
        </p:nvSpPr>
        <p:spPr>
          <a:xfrm>
            <a:off x="3945939" y="2928414"/>
            <a:ext cx="81456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Варианты имеют свои дистинктивные </a:t>
            </a:r>
          </a:p>
          <a:p>
            <a:r>
              <a:rPr lang="ru-RU" sz="3200" dirty="0"/>
              <a:t>признаки и опираются на свою </a:t>
            </a:r>
          </a:p>
          <a:p>
            <a:r>
              <a:rPr lang="ru-RU" sz="3200" dirty="0" err="1"/>
              <a:t>лингвокультуру</a:t>
            </a:r>
            <a:r>
              <a:rPr lang="ru-RU" sz="3200" dirty="0"/>
              <a:t>, отражая менталитет и </a:t>
            </a:r>
          </a:p>
          <a:p>
            <a:r>
              <a:rPr lang="ru-RU" sz="3200" dirty="0"/>
              <a:t>картину мира своих пользователей.</a:t>
            </a:r>
          </a:p>
        </p:txBody>
      </p:sp>
    </p:spTree>
    <p:extLst>
      <p:ext uri="{BB962C8B-B14F-4D97-AF65-F5344CB8AC3E}">
        <p14:creationId xmlns:p14="http://schemas.microsoft.com/office/powerpoint/2010/main" val="163773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AC0F17-28F2-1F41-B573-E9C40344C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53" y="0"/>
            <a:ext cx="2857500" cy="28575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4CB7622-F8FE-5345-B4CF-02EACA5B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823" y="685800"/>
            <a:ext cx="7997747" cy="1485900"/>
          </a:xfrm>
        </p:spPr>
        <p:txBody>
          <a:bodyPr>
            <a:noAutofit/>
          </a:bodyPr>
          <a:lstStyle/>
          <a:p>
            <a:r>
              <a:rPr lang="en-US" sz="3600" dirty="0"/>
              <a:t>Suresh </a:t>
            </a:r>
            <a:r>
              <a:rPr lang="ru-RU" sz="3600" dirty="0"/>
              <a:t>С</a:t>
            </a:r>
            <a:r>
              <a:rPr lang="en-US" sz="3600" dirty="0" err="1"/>
              <a:t>anagarajah</a:t>
            </a:r>
            <a:r>
              <a:rPr lang="ru-RU" sz="3600" dirty="0"/>
              <a:t> </a:t>
            </a:r>
            <a:r>
              <a:rPr lang="en-US" sz="3600" dirty="0"/>
              <a:t>– Prof. </a:t>
            </a:r>
            <a:r>
              <a:rPr lang="en" sz="3600" dirty="0"/>
              <a:t>of Applied Linguistics, English, and Asian Studies; Pennsylvania University, USA</a:t>
            </a:r>
            <a:r>
              <a:rPr lang="en-US" sz="3600" dirty="0"/>
              <a:t> </a:t>
            </a:r>
            <a:endParaRPr lang="ru-RU" sz="36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32DAA10-782B-7B49-BF58-A5984885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857500"/>
            <a:ext cx="9601200" cy="3581400"/>
          </a:xfrm>
        </p:spPr>
        <p:txBody>
          <a:bodyPr>
            <a:normAutofit/>
          </a:bodyPr>
          <a:lstStyle/>
          <a:p>
            <a:r>
              <a:rPr lang="en-US" sz="3600" dirty="0"/>
              <a:t>shifting</a:t>
            </a:r>
            <a:r>
              <a:rPr lang="ru-RU" sz="3600" dirty="0"/>
              <a:t> “…</a:t>
            </a:r>
            <a:r>
              <a:rPr lang="en-US" sz="3600" dirty="0"/>
              <a:t>from language as a system to language as social practice</a:t>
            </a:r>
            <a:r>
              <a:rPr lang="ru-RU" sz="3600" dirty="0"/>
              <a:t>, </a:t>
            </a:r>
            <a:r>
              <a:rPr lang="en-US" sz="3600" dirty="0"/>
              <a:t>from grammar to pragmatics</a:t>
            </a:r>
            <a:r>
              <a:rPr lang="ru-RU" sz="3600" dirty="0"/>
              <a:t>, </a:t>
            </a:r>
            <a:r>
              <a:rPr lang="en-US" sz="3600" dirty="0"/>
              <a:t>from competence to performance</a:t>
            </a:r>
            <a:r>
              <a:rPr lang="ru-RU" sz="3600" dirty="0"/>
              <a:t>” </a:t>
            </a:r>
          </a:p>
          <a:p>
            <a:r>
              <a:rPr lang="en-US" dirty="0" err="1"/>
              <a:t>Canagarajah</a:t>
            </a:r>
            <a:r>
              <a:rPr lang="en-US" dirty="0"/>
              <a:t>, S</a:t>
            </a:r>
            <a:r>
              <a:rPr lang="ru-RU" dirty="0"/>
              <a:t>.</a:t>
            </a:r>
            <a:r>
              <a:rPr lang="en-US" dirty="0"/>
              <a:t>Changing Communicative Needs, Revised Assessment Objectives: Testing English as an International Language // </a:t>
            </a:r>
            <a:r>
              <a:rPr lang="en-US" i="1" dirty="0"/>
              <a:t>Language Assessment Quarterly</a:t>
            </a:r>
            <a:r>
              <a:rPr lang="en-US" dirty="0"/>
              <a:t> 3.3 (2006): 229-242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889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F7DF7-5CAB-E249-84AE-463ACD04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76C4F7-414E-674A-A321-97648BB98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08" y="2720898"/>
            <a:ext cx="10820400" cy="4024125"/>
          </a:xfrm>
        </p:spPr>
        <p:txBody>
          <a:bodyPr>
            <a:normAutofit/>
          </a:bodyPr>
          <a:lstStyle/>
          <a:p>
            <a:r>
              <a:rPr lang="en-US" sz="3200" dirty="0"/>
              <a:t>”If ownership of English </a:t>
            </a:r>
            <a:r>
              <a:rPr lang="en-US" sz="3200" dirty="0" err="1"/>
              <a:t>doesn</a:t>
            </a:r>
            <a:r>
              <a:rPr lang="ru-RU" sz="3200" dirty="0"/>
              <a:t>’</a:t>
            </a:r>
            <a:r>
              <a:rPr lang="en-US" sz="3200" dirty="0"/>
              <a:t>t belong to any particular group</a:t>
            </a:r>
            <a:r>
              <a:rPr lang="ru-RU" sz="3200" dirty="0"/>
              <a:t>, </a:t>
            </a:r>
            <a:r>
              <a:rPr lang="en-US" sz="3200" dirty="0"/>
              <a:t>we may need to stop thinking of the system of Standard English as belonging to native speakers</a:t>
            </a:r>
            <a:r>
              <a:rPr lang="ru-RU" sz="3200" dirty="0"/>
              <a:t>.</a:t>
            </a:r>
            <a:r>
              <a:rPr lang="en-US" sz="3200" dirty="0"/>
              <a:t>”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sz="2000" dirty="0"/>
              <a:t>Brown, James D. World Englishes and International Standardized English Proficiency Tests?</a:t>
            </a:r>
            <a:r>
              <a:rPr lang="ru-RU" sz="2000" dirty="0"/>
              <a:t> </a:t>
            </a:r>
            <a:r>
              <a:rPr lang="en-US" sz="2000" dirty="0"/>
              <a:t>// </a:t>
            </a:r>
            <a:r>
              <a:rPr lang="en-US" sz="2000" i="1" dirty="0"/>
              <a:t>The Handbook of World Englishes. </a:t>
            </a:r>
            <a:r>
              <a:rPr lang="en-US" sz="2000" dirty="0"/>
              <a:t>2d ed. / </a:t>
            </a:r>
            <a:r>
              <a:rPr lang="en-US" sz="2000" dirty="0" err="1"/>
              <a:t>B.Kachru</a:t>
            </a:r>
            <a:r>
              <a:rPr lang="en-US" sz="2000" dirty="0"/>
              <a:t>, </a:t>
            </a:r>
            <a:r>
              <a:rPr lang="en-US" sz="2000" dirty="0" err="1"/>
              <a:t>C.Nelson</a:t>
            </a:r>
            <a:r>
              <a:rPr lang="en-US" sz="2000" dirty="0"/>
              <a:t>, </a:t>
            </a:r>
            <a:r>
              <a:rPr lang="en-US" sz="2000" dirty="0" err="1"/>
              <a:t>Z.Proshina</a:t>
            </a:r>
            <a:r>
              <a:rPr lang="en-US" sz="2000" dirty="0"/>
              <a:t>. London, New York: Wiley-Blackwell. 2019. (In print.) </a:t>
            </a:r>
            <a:endParaRPr lang="ru-RU" sz="2800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FFDFCD-6123-0844-AC3F-CFD47779B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41"/>
            <a:ext cx="1817649" cy="18176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3F3883-409F-FD4F-89A6-D0162DC56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366" y="0"/>
            <a:ext cx="1810634" cy="272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4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/>
              <a:t>Top-down </a:t>
            </a:r>
            <a:r>
              <a:rPr lang="en-US" sz="3600" dirty="0"/>
              <a:t>testing – idealized Standard English.</a:t>
            </a:r>
          </a:p>
          <a:p>
            <a:r>
              <a:rPr lang="en-US" sz="3600" b="1" dirty="0"/>
              <a:t>Bottom-up</a:t>
            </a:r>
            <a:r>
              <a:rPr lang="en-US" sz="3600" dirty="0"/>
              <a:t> testing – what makes good communicators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sz="2400" dirty="0"/>
              <a:t>Brown, James D. World Englishes and International Standardized English Proficiency Tests?</a:t>
            </a:r>
            <a:r>
              <a:rPr lang="ru-RU" sz="2400" dirty="0"/>
              <a:t> </a:t>
            </a:r>
            <a:r>
              <a:rPr lang="en-US" sz="2400" dirty="0"/>
              <a:t>// </a:t>
            </a:r>
            <a:r>
              <a:rPr lang="en-US" sz="2400" i="1" dirty="0"/>
              <a:t>The Handbook of World Englishes. </a:t>
            </a:r>
            <a:r>
              <a:rPr lang="en-US" sz="2400" dirty="0"/>
              <a:t>2d ed. / </a:t>
            </a:r>
            <a:r>
              <a:rPr lang="en-US" sz="2400" dirty="0" err="1"/>
              <a:t>B.Kachru</a:t>
            </a:r>
            <a:r>
              <a:rPr lang="en-US" sz="2400" dirty="0"/>
              <a:t>, </a:t>
            </a:r>
            <a:r>
              <a:rPr lang="en-US" sz="2400" dirty="0" err="1"/>
              <a:t>C.Nelson</a:t>
            </a:r>
            <a:r>
              <a:rPr lang="en-US" sz="2400" dirty="0"/>
              <a:t>, </a:t>
            </a:r>
            <a:r>
              <a:rPr lang="en-US" sz="2400" dirty="0" err="1"/>
              <a:t>Z.Proshina</a:t>
            </a:r>
            <a:r>
              <a:rPr lang="en-US" sz="2400" dirty="0"/>
              <a:t>. London, New York: Wiley-Blackwell, 2019. (In print) </a:t>
            </a:r>
            <a:endParaRPr lang="ru-RU" sz="2400" dirty="0"/>
          </a:p>
        </p:txBody>
      </p:sp>
      <p:pic>
        <p:nvPicPr>
          <p:cNvPr id="4" name="Изображение 3" descr="images (1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075" y="-40062"/>
            <a:ext cx="3151925" cy="20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56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Тесты на локальные нормы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“There is a need to develop tests in English according to local norms when the objective is the need to assess one’s ability to use English as a second language in the local community.”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 err="1"/>
              <a:t>Canagarajah</a:t>
            </a:r>
            <a:r>
              <a:rPr lang="en-US" sz="2000" dirty="0"/>
              <a:t>, Suresh. Changing Communicative Needs, Revised Assessment Objectives: Testing English as an International Language. // </a:t>
            </a:r>
            <a:r>
              <a:rPr lang="en-US" sz="2000" i="1" dirty="0"/>
              <a:t>Language Assessment Quarterly</a:t>
            </a:r>
            <a:r>
              <a:rPr lang="en-US" sz="2000" dirty="0"/>
              <a:t> 3.3 (2006): 236.  </a:t>
            </a:r>
            <a:endParaRPr lang="ru-RU" sz="20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354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An ELF Approach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000" dirty="0"/>
              <a:t>Favoring strategic competence </a:t>
            </a:r>
          </a:p>
          <a:p>
            <a:pPr marL="0" indent="0">
              <a:buNone/>
            </a:pPr>
            <a:r>
              <a:rPr lang="en-US" sz="2400" dirty="0"/>
              <a:t>Elder, Catherine, and Alan Davies. “Assessing English as a Lingua Franca.” </a:t>
            </a:r>
            <a:r>
              <a:rPr lang="en-US" sz="2400" i="1" dirty="0"/>
              <a:t>Annual Review of Applied Linguistics</a:t>
            </a:r>
            <a:r>
              <a:rPr lang="en-US" sz="2400" dirty="0"/>
              <a:t> 26 (2006): 282-301</a:t>
            </a:r>
            <a:r>
              <a:rPr lang="ru-RU" sz="2400" dirty="0"/>
              <a:t> </a:t>
            </a:r>
          </a:p>
          <a:p>
            <a:endParaRPr lang="ru-RU" sz="2400" dirty="0"/>
          </a:p>
          <a:p>
            <a:r>
              <a:rPr lang="en-US" sz="4000" dirty="0"/>
              <a:t>Purpose-built ELF assessment task</a:t>
            </a:r>
          </a:p>
          <a:p>
            <a:pPr marL="0" indent="0">
              <a:buNone/>
            </a:pPr>
            <a:r>
              <a:rPr lang="en-US" sz="2000" dirty="0"/>
              <a:t>Harding, Luke. </a:t>
            </a:r>
            <a:r>
              <a:rPr lang="en-US" sz="2000" dirty="0" err="1"/>
              <a:t>Adaptabilty</a:t>
            </a:r>
            <a:r>
              <a:rPr lang="en-US" sz="2000" dirty="0"/>
              <a:t> and ELF Communication. Next steps for communicative language testing?  URL: http://</a:t>
            </a:r>
            <a:r>
              <a:rPr lang="en-US" sz="2000" dirty="0" err="1"/>
              <a:t>www.clm-granada.com</a:t>
            </a:r>
            <a:r>
              <a:rPr lang="en-US" sz="2000" dirty="0"/>
              <a:t>/html/</a:t>
            </a:r>
            <a:r>
              <a:rPr lang="en-US" sz="2000" dirty="0" err="1"/>
              <a:t>iatefl_conference</a:t>
            </a:r>
            <a:r>
              <a:rPr lang="en-US" sz="2000" dirty="0"/>
              <a:t>/docs/Presentations/Plenary-3-Luke_Harding.pdf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13968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AF94F-BF70-2549-AB45-6CE9E4DA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Переводоведческие</a:t>
            </a:r>
            <a:r>
              <a:rPr lang="ru-RU" dirty="0"/>
              <a:t> 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2FB1D2-AB53-194F-BB6D-5C90EF949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Устный перевод: акценты</a:t>
            </a:r>
          </a:p>
          <a:p>
            <a:r>
              <a:rPr lang="ru-RU" dirty="0"/>
              <a:t>Письменный перевод: нетрадиционная корреляция латиницы и кириллицы: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FDC1352-F787-1D4B-9D91-A711E7201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60921"/>
              </p:ext>
            </p:extLst>
          </p:nvPr>
        </p:nvGraphicFramePr>
        <p:xfrm>
          <a:off x="1864731" y="3360978"/>
          <a:ext cx="8127999" cy="3364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18397298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3182618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57190619"/>
                    </a:ext>
                  </a:extLst>
                </a:gridCol>
              </a:tblGrid>
              <a:tr h="330489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China English (Pinyin)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Russian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Standard English &gt; Russian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155939683"/>
                  </a:ext>
                </a:extLst>
              </a:tr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</a:t>
                      </a:r>
                      <a:r>
                        <a:rPr kumimoji="0" lang="en-US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jia</a:t>
                      </a:r>
                      <a:r>
                        <a:rPr kumimoji="0" lang="en-US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ЦЗ</a:t>
                      </a:r>
                      <a:r>
                        <a:rPr kumimoji="0" lang="ru-RU" altLang="ru-RU" sz="24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ь</a:t>
                      </a:r>
                      <a:r>
                        <a:rPr kumimoji="0" lang="ru-RU" altLang="ru-RU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цзя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kumimoji="0" lang="en-US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ДЖ</a:t>
                      </a:r>
                      <a:endParaRPr kumimoji="0" lang="en-US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887917917"/>
                  </a:ext>
                </a:extLst>
              </a:tr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 (</a:t>
                      </a:r>
                      <a:r>
                        <a:rPr kumimoji="0" lang="en-US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ren</a:t>
                      </a:r>
                      <a:r>
                        <a:rPr kumimoji="0" lang="en-US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Ж (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жэнь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kumimoji="0" lang="en-US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Р</a:t>
                      </a:r>
                      <a:endParaRPr kumimoji="0" lang="en-US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4270991557"/>
                  </a:ext>
                </a:extLst>
              </a:tr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Q (qi)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Ц</a:t>
                      </a:r>
                      <a:r>
                        <a:rPr kumimoji="0" lang="ru-RU" altLang="ru-RU" sz="24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ь</a:t>
                      </a:r>
                      <a:r>
                        <a:rPr kumimoji="0" lang="ru-RU" altLang="ru-RU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ци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kumimoji="0" lang="en-US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К</a:t>
                      </a:r>
                      <a:endParaRPr kumimoji="0" lang="en-US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818189051"/>
                  </a:ext>
                </a:extLst>
              </a:tr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 (</a:t>
                      </a:r>
                      <a:r>
                        <a:rPr kumimoji="0" lang="en-US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Xianggang</a:t>
                      </a:r>
                      <a:r>
                        <a:rPr kumimoji="0" lang="en-US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С</a:t>
                      </a:r>
                      <a:r>
                        <a:rPr kumimoji="0" lang="ru-RU" altLang="ru-RU" sz="24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ь</a:t>
                      </a:r>
                      <a:r>
                        <a:rPr kumimoji="0" lang="ru-RU" altLang="ru-RU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(Сянган)</a:t>
                      </a:r>
                      <a:endParaRPr kumimoji="0" lang="en-US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КС</a:t>
                      </a:r>
                      <a:endParaRPr kumimoji="0" lang="en-US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165262641"/>
                  </a:ext>
                </a:extLst>
              </a:tr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-N (yin)</a:t>
                      </a:r>
                      <a:endParaRPr kumimoji="0" lang="ru-RU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r>
                        <a:rPr kumimoji="0" lang="en-US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NG (yang)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-НЬ (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инь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kumimoji="0" lang="en-US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-Н (</a:t>
                      </a:r>
                      <a:r>
                        <a:rPr kumimoji="0" lang="ru-RU" alt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ян</a:t>
                      </a: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kumimoji="0" lang="en-US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kumimoji="1" sz="28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Font typeface="Verdana" charset="0"/>
                        <a:defRPr kumimoji="1" sz="24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charset="2"/>
                        <a:defRPr kumimoji="1" sz="2000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C32D2E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4AA33"/>
                        </a:buClr>
                        <a:buFont typeface="Wingdings 2" charset="2"/>
                        <a:defRPr kumimoji="1">
                          <a:solidFill>
                            <a:schemeClr val="tx1"/>
                          </a:solidFill>
                          <a:latin typeface="Corbe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-НГ</a:t>
                      </a:r>
                      <a:endParaRPr kumimoji="0" lang="en-US" alt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4108818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70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0" lang="ru-RU" dirty="0">
                <a:ea typeface="+mj-ea"/>
                <a:cs typeface="+mj-cs"/>
              </a:rPr>
              <a:t>Опосредованный перевод</a:t>
            </a:r>
          </a:p>
        </p:txBody>
      </p:sp>
      <p:sp>
        <p:nvSpPr>
          <p:cNvPr id="31746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2057401"/>
            <a:ext cx="5334000" cy="4161283"/>
          </a:xfrm>
        </p:spPr>
        <p:txBody>
          <a:bodyPr>
            <a:normAutofit/>
          </a:bodyPr>
          <a:lstStyle/>
          <a:p>
            <a:pPr eaLnBrk="1" hangingPunct="1"/>
            <a:r>
              <a:rPr kumimoji="0" lang="ru-RU" sz="2800" i="1" dirty="0">
                <a:latin typeface="Franklin Gothic Book" charset="0"/>
              </a:rPr>
              <a:t>Кит. </a:t>
            </a:r>
            <a:r>
              <a:rPr kumimoji="0" lang="en-US" sz="2800" i="1" dirty="0">
                <a:latin typeface="Franklin Gothic Book" charset="0"/>
              </a:rPr>
              <a:t>tai chi / tai </a:t>
            </a:r>
            <a:r>
              <a:rPr kumimoji="0" lang="en-US" sz="2800" i="1" dirty="0" err="1">
                <a:latin typeface="Franklin Gothic Book" charset="0"/>
              </a:rPr>
              <a:t>ji</a:t>
            </a:r>
            <a:endParaRPr kumimoji="0" lang="ru-RU" sz="2800" i="1" dirty="0">
              <a:latin typeface="Franklin Gothic Book" charset="0"/>
            </a:endParaRPr>
          </a:p>
          <a:p>
            <a:pPr eaLnBrk="1" hangingPunct="1"/>
            <a:r>
              <a:rPr kumimoji="0" lang="ru-RU" sz="2800" dirty="0">
                <a:latin typeface="Franklin Gothic Book" charset="0"/>
              </a:rPr>
              <a:t> </a:t>
            </a:r>
            <a:r>
              <a:rPr kumimoji="0" lang="en-US" sz="2800" i="1" dirty="0" err="1">
                <a:latin typeface="Franklin Gothic Book" charset="0"/>
              </a:rPr>
              <a:t>xian</a:t>
            </a:r>
            <a:r>
              <a:rPr kumimoji="0" lang="ru-RU" sz="2800" i="1" dirty="0">
                <a:latin typeface="Franklin Gothic Book" charset="0"/>
              </a:rPr>
              <a:t> </a:t>
            </a:r>
          </a:p>
          <a:p>
            <a:pPr eaLnBrk="1" hangingPunct="1"/>
            <a:r>
              <a:rPr kumimoji="0" lang="en-US" sz="2800" i="1" dirty="0">
                <a:latin typeface="Franklin Gothic Book" charset="0"/>
              </a:rPr>
              <a:t>Wang </a:t>
            </a:r>
            <a:r>
              <a:rPr kumimoji="0" lang="en-US" sz="2800" i="1" dirty="0" err="1">
                <a:latin typeface="Franklin Gothic Book" charset="0"/>
              </a:rPr>
              <a:t>Guoxian</a:t>
            </a:r>
            <a:r>
              <a:rPr kumimoji="0" lang="en-US" sz="2800" i="1" dirty="0">
                <a:latin typeface="Franklin Gothic Book" charset="0"/>
              </a:rPr>
              <a:t> </a:t>
            </a:r>
            <a:endParaRPr kumimoji="0" lang="ru-RU" sz="2800" i="1" dirty="0">
              <a:latin typeface="Franklin Gothic Book" charset="0"/>
            </a:endParaRPr>
          </a:p>
          <a:p>
            <a:pPr eaLnBrk="1" hangingPunct="1"/>
            <a:r>
              <a:rPr kumimoji="0" lang="en-US" sz="2800" i="1" dirty="0">
                <a:latin typeface="Franklin Gothic Book" charset="0"/>
              </a:rPr>
              <a:t>Tong </a:t>
            </a:r>
            <a:r>
              <a:rPr kumimoji="0" lang="en-US" sz="2800" i="1" dirty="0" err="1">
                <a:latin typeface="Franklin Gothic Book" charset="0"/>
              </a:rPr>
              <a:t>Zelin</a:t>
            </a:r>
            <a:endParaRPr kumimoji="0" lang="en-US" sz="2800" i="1" dirty="0">
              <a:latin typeface="Franklin Gothic Book" charset="0"/>
            </a:endParaRPr>
          </a:p>
          <a:p>
            <a:pPr eaLnBrk="1" hangingPunct="1"/>
            <a:endParaRPr kumimoji="0" lang="en-US" sz="2800" i="1" dirty="0">
              <a:latin typeface="Franklin Gothic Book" charset="0"/>
            </a:endParaRPr>
          </a:p>
          <a:p>
            <a:pPr eaLnBrk="1" hangingPunct="1"/>
            <a:r>
              <a:rPr kumimoji="0" lang="ru-RU" sz="2800" dirty="0">
                <a:latin typeface="Franklin Gothic Book" charset="0"/>
              </a:rPr>
              <a:t>Яп. </a:t>
            </a:r>
            <a:r>
              <a:rPr kumimoji="0" lang="en-US" sz="2800" i="1" dirty="0">
                <a:latin typeface="Franklin Gothic Book" charset="0"/>
              </a:rPr>
              <a:t>sushi</a:t>
            </a:r>
            <a:endParaRPr kumimoji="0" lang="ru-RU" sz="2800" i="1" dirty="0">
              <a:latin typeface="Franklin Gothic Book" charset="0"/>
            </a:endParaRPr>
          </a:p>
          <a:p>
            <a:pPr eaLnBrk="1" hangingPunct="1"/>
            <a:r>
              <a:rPr lang="en-US" sz="2800" i="1" dirty="0" err="1">
                <a:latin typeface="Franklin Gothic Book" charset="0"/>
              </a:rPr>
              <a:t>tamagochi</a:t>
            </a:r>
            <a:endParaRPr lang="ru-RU" sz="2800" i="1" dirty="0">
              <a:latin typeface="Franklin Gothic Book" charset="0"/>
            </a:endParaRPr>
          </a:p>
          <a:p>
            <a:pPr eaLnBrk="1" hangingPunct="1"/>
            <a:r>
              <a:rPr kumimoji="0" lang="en-US" sz="2800" i="1" dirty="0">
                <a:latin typeface="Franklin Gothic Book" charset="0"/>
              </a:rPr>
              <a:t>Suzuki</a:t>
            </a:r>
            <a:endParaRPr kumimoji="0" lang="ru-RU" sz="2800" dirty="0">
              <a:latin typeface="Franklin Gothic Book" charset="0"/>
            </a:endParaRPr>
          </a:p>
        </p:txBody>
      </p:sp>
      <p:sp>
        <p:nvSpPr>
          <p:cNvPr id="31747" name="Содержимое 3"/>
          <p:cNvSpPr>
            <a:spLocks noGrp="1"/>
          </p:cNvSpPr>
          <p:nvPr>
            <p:ph sz="half" idx="2"/>
          </p:nvPr>
        </p:nvSpPr>
        <p:spPr>
          <a:xfrm>
            <a:off x="5701605" y="2057401"/>
            <a:ext cx="4868116" cy="4525963"/>
          </a:xfrm>
        </p:spPr>
        <p:txBody>
          <a:bodyPr>
            <a:normAutofit/>
          </a:bodyPr>
          <a:lstStyle/>
          <a:p>
            <a:pPr eaLnBrk="1" hangingPunct="1"/>
            <a:r>
              <a:rPr kumimoji="0" lang="ru-RU" sz="2800" i="1" dirty="0">
                <a:solidFill>
                  <a:srgbClr val="0000CC"/>
                </a:solidFill>
                <a:latin typeface="Franklin Gothic Book" charset="0"/>
              </a:rPr>
              <a:t>тай </a:t>
            </a:r>
            <a:r>
              <a:rPr kumimoji="0" lang="ru-RU" sz="2800" i="1" dirty="0" err="1">
                <a:solidFill>
                  <a:srgbClr val="0000CC"/>
                </a:solidFill>
                <a:latin typeface="Franklin Gothic Book" charset="0"/>
              </a:rPr>
              <a:t>цзи</a:t>
            </a:r>
            <a:r>
              <a:rPr kumimoji="0" lang="ru-RU" sz="2800" dirty="0">
                <a:solidFill>
                  <a:schemeClr val="tx1"/>
                </a:solidFill>
                <a:latin typeface="Franklin Gothic Book" charset="0"/>
              </a:rPr>
              <a:t>, а не </a:t>
            </a:r>
            <a:r>
              <a:rPr kumimoji="0" lang="ru-RU" sz="2800" i="1" dirty="0">
                <a:latin typeface="Franklin Gothic Book" charset="0"/>
              </a:rPr>
              <a:t>*</a:t>
            </a:r>
            <a:r>
              <a:rPr kumimoji="0" lang="ru-RU" sz="2800" i="1" dirty="0">
                <a:solidFill>
                  <a:srgbClr val="0000CC"/>
                </a:solidFill>
                <a:latin typeface="Franklin Gothic Book" charset="0"/>
              </a:rPr>
              <a:t>тай </a:t>
            </a:r>
            <a:r>
              <a:rPr kumimoji="0" lang="ru-RU" sz="2800" i="1" dirty="0" err="1">
                <a:solidFill>
                  <a:srgbClr val="0000CC"/>
                </a:solidFill>
                <a:latin typeface="Franklin Gothic Book" charset="0"/>
              </a:rPr>
              <a:t>чи</a:t>
            </a:r>
            <a:endParaRPr kumimoji="0" lang="ru-RU" sz="2800" i="1" dirty="0">
              <a:solidFill>
                <a:srgbClr val="0000CC"/>
              </a:solidFill>
              <a:latin typeface="Franklin Gothic Book" charset="0"/>
            </a:endParaRPr>
          </a:p>
          <a:p>
            <a:pPr eaLnBrk="1" hangingPunct="1"/>
            <a:r>
              <a:rPr kumimoji="0" lang="ru-RU" sz="2800" dirty="0" err="1">
                <a:solidFill>
                  <a:srgbClr val="0000CC"/>
                </a:solidFill>
                <a:latin typeface="Franklin Gothic Book" charset="0"/>
              </a:rPr>
              <a:t>сянь</a:t>
            </a:r>
            <a:r>
              <a:rPr kumimoji="0" lang="ru-RU" sz="2800" dirty="0">
                <a:solidFill>
                  <a:schemeClr val="tx1"/>
                </a:solidFill>
                <a:latin typeface="Franklin Gothic Book" charset="0"/>
              </a:rPr>
              <a:t>, а не</a:t>
            </a:r>
            <a:r>
              <a:rPr kumimoji="0" lang="ru-RU" sz="2800" dirty="0">
                <a:solidFill>
                  <a:srgbClr val="0000CC"/>
                </a:solidFill>
                <a:latin typeface="Franklin Gothic Book" charset="0"/>
              </a:rPr>
              <a:t> *</a:t>
            </a:r>
            <a:r>
              <a:rPr kumimoji="0" lang="ru-RU" sz="2800" dirty="0" err="1">
                <a:solidFill>
                  <a:srgbClr val="0000CC"/>
                </a:solidFill>
                <a:latin typeface="Franklin Gothic Book" charset="0"/>
              </a:rPr>
              <a:t>ксиан</a:t>
            </a:r>
            <a:r>
              <a:rPr kumimoji="0" lang="ru-RU" sz="2800" i="1" dirty="0">
                <a:latin typeface="Franklin Gothic Book" charset="0"/>
              </a:rPr>
              <a:t> </a:t>
            </a:r>
          </a:p>
          <a:p>
            <a:pPr eaLnBrk="1" hangingPunct="1"/>
            <a:r>
              <a:rPr kumimoji="0" lang="ru-RU" sz="2800" i="1" dirty="0">
                <a:solidFill>
                  <a:srgbClr val="0000CC"/>
                </a:solidFill>
                <a:latin typeface="Franklin Gothic Book" charset="0"/>
              </a:rPr>
              <a:t>Ван </a:t>
            </a:r>
            <a:r>
              <a:rPr kumimoji="0" lang="ru-RU" sz="2800" i="1" dirty="0" err="1">
                <a:solidFill>
                  <a:srgbClr val="0000CC"/>
                </a:solidFill>
                <a:latin typeface="Franklin Gothic Book" charset="0"/>
              </a:rPr>
              <a:t>Го</a:t>
            </a:r>
            <a:r>
              <a:rPr kumimoji="0" lang="en-US" sz="2800" i="1" dirty="0">
                <a:solidFill>
                  <a:srgbClr val="0000CC"/>
                </a:solidFill>
                <a:latin typeface="Franklin Gothic Book" charset="0"/>
              </a:rPr>
              <a:t>c</a:t>
            </a:r>
            <a:r>
              <a:rPr kumimoji="0" lang="ru-RU" sz="2800" i="1" dirty="0">
                <a:solidFill>
                  <a:srgbClr val="0000CC"/>
                </a:solidFill>
                <a:latin typeface="Franklin Gothic Book" charset="0"/>
              </a:rPr>
              <a:t>янь</a:t>
            </a:r>
            <a:endParaRPr kumimoji="0" lang="en-US" sz="2800" i="1" dirty="0">
              <a:solidFill>
                <a:srgbClr val="0000CC"/>
              </a:solidFill>
              <a:latin typeface="Franklin Gothic Book" charset="0"/>
            </a:endParaRPr>
          </a:p>
          <a:p>
            <a:pPr eaLnBrk="1" hangingPunct="1"/>
            <a:r>
              <a:rPr kumimoji="0" lang="ru-RU" sz="2800" i="1" dirty="0">
                <a:solidFill>
                  <a:srgbClr val="0000CC"/>
                </a:solidFill>
                <a:latin typeface="Franklin Gothic Book" charset="0"/>
              </a:rPr>
              <a:t>Тун </a:t>
            </a:r>
            <a:r>
              <a:rPr kumimoji="0" lang="ru-RU" sz="2800" i="1" dirty="0" err="1">
                <a:solidFill>
                  <a:srgbClr val="0000CC"/>
                </a:solidFill>
                <a:latin typeface="Franklin Gothic Book" charset="0"/>
              </a:rPr>
              <a:t>Цзэлинь</a:t>
            </a:r>
            <a:endParaRPr kumimoji="0" lang="en-US" sz="2800" i="1" dirty="0">
              <a:solidFill>
                <a:srgbClr val="0000CC"/>
              </a:solidFill>
              <a:latin typeface="Franklin Gothic Book" charset="0"/>
            </a:endParaRPr>
          </a:p>
          <a:p>
            <a:pPr eaLnBrk="1" hangingPunct="1"/>
            <a:endParaRPr kumimoji="0" lang="en-US" sz="2800" i="1" dirty="0">
              <a:solidFill>
                <a:srgbClr val="0000CC"/>
              </a:solidFill>
              <a:latin typeface="Franklin Gothic Book" charset="0"/>
            </a:endParaRPr>
          </a:p>
          <a:p>
            <a:pPr eaLnBrk="1" hangingPunct="1"/>
            <a:r>
              <a:rPr kumimoji="0" lang="ru-RU" sz="2800" i="1" dirty="0">
                <a:solidFill>
                  <a:srgbClr val="0000CC"/>
                </a:solidFill>
                <a:latin typeface="Franklin Gothic Book" charset="0"/>
              </a:rPr>
              <a:t>суши</a:t>
            </a:r>
            <a:r>
              <a:rPr kumimoji="0" lang="ru-RU" sz="2800" dirty="0">
                <a:latin typeface="Franklin Gothic Book" charset="0"/>
              </a:rPr>
              <a:t> вместо </a:t>
            </a:r>
            <a:r>
              <a:rPr kumimoji="0" lang="ru-RU" sz="2800" i="1" dirty="0">
                <a:solidFill>
                  <a:srgbClr val="0000CC"/>
                </a:solidFill>
                <a:latin typeface="Franklin Gothic Book" charset="0"/>
              </a:rPr>
              <a:t>суси</a:t>
            </a:r>
            <a:r>
              <a:rPr kumimoji="0" lang="ru-RU" sz="2800" i="1" dirty="0">
                <a:latin typeface="Franklin Gothic Book" charset="0"/>
              </a:rPr>
              <a:t> </a:t>
            </a:r>
            <a:endParaRPr kumimoji="0" lang="en-US" sz="2800" i="1" dirty="0">
              <a:latin typeface="Franklin Gothic Book" charset="0"/>
            </a:endParaRPr>
          </a:p>
          <a:p>
            <a:pPr eaLnBrk="1" hangingPunct="1"/>
            <a:r>
              <a:rPr lang="ru-RU" sz="2800" i="1" dirty="0" err="1">
                <a:solidFill>
                  <a:srgbClr val="0000CC"/>
                </a:solidFill>
                <a:latin typeface="Franklin Gothic Book" charset="0"/>
              </a:rPr>
              <a:t>тамагочи</a:t>
            </a:r>
            <a:r>
              <a:rPr lang="ru-RU" sz="2800" i="1" dirty="0">
                <a:solidFill>
                  <a:srgbClr val="0000CC"/>
                </a:solidFill>
                <a:latin typeface="Franklin Gothic Book" charset="0"/>
              </a:rPr>
              <a:t> </a:t>
            </a:r>
            <a:r>
              <a:rPr lang="ru-RU" sz="2800" dirty="0">
                <a:latin typeface="Franklin Gothic Book" charset="0"/>
              </a:rPr>
              <a:t>вместо</a:t>
            </a:r>
            <a:r>
              <a:rPr lang="ru-RU" sz="2800" dirty="0">
                <a:solidFill>
                  <a:srgbClr val="0000CC"/>
                </a:solidFill>
                <a:latin typeface="Franklin Gothic Book" charset="0"/>
              </a:rPr>
              <a:t> </a:t>
            </a:r>
            <a:r>
              <a:rPr lang="ru-RU" sz="2800" i="1" dirty="0">
                <a:solidFill>
                  <a:srgbClr val="0000CC"/>
                </a:solidFill>
                <a:latin typeface="Franklin Gothic Book" charset="0"/>
              </a:rPr>
              <a:t>тамаготи</a:t>
            </a:r>
            <a:endParaRPr lang="en-US" sz="2800" i="1" dirty="0">
              <a:solidFill>
                <a:srgbClr val="0000CC"/>
              </a:solidFill>
              <a:latin typeface="Franklin Gothic Book" charset="0"/>
            </a:endParaRPr>
          </a:p>
          <a:p>
            <a:pPr eaLnBrk="1" hangingPunct="1"/>
            <a:r>
              <a:rPr kumimoji="0" lang="ru-RU" sz="2800" i="1" dirty="0" err="1">
                <a:solidFill>
                  <a:srgbClr val="0000CC"/>
                </a:solidFill>
                <a:latin typeface="Franklin Gothic Book" charset="0"/>
              </a:rPr>
              <a:t>Сузуки</a:t>
            </a:r>
            <a:r>
              <a:rPr kumimoji="0" lang="ru-RU" sz="2800" i="1" dirty="0">
                <a:solidFill>
                  <a:srgbClr val="0000CC"/>
                </a:solidFill>
                <a:latin typeface="Franklin Gothic Book" charset="0"/>
              </a:rPr>
              <a:t> </a:t>
            </a:r>
            <a:r>
              <a:rPr kumimoji="0" lang="ru-RU" sz="2800" dirty="0">
                <a:solidFill>
                  <a:srgbClr val="000000"/>
                </a:solidFill>
                <a:latin typeface="Franklin Gothic Book" charset="0"/>
              </a:rPr>
              <a:t>вместо</a:t>
            </a:r>
            <a:r>
              <a:rPr kumimoji="0" lang="ru-RU" sz="2800" dirty="0">
                <a:solidFill>
                  <a:srgbClr val="0000CC"/>
                </a:solidFill>
                <a:latin typeface="Franklin Gothic Book" charset="0"/>
              </a:rPr>
              <a:t> </a:t>
            </a:r>
            <a:r>
              <a:rPr kumimoji="0" lang="ru-RU" sz="2800" i="1" dirty="0">
                <a:solidFill>
                  <a:srgbClr val="0000CC"/>
                </a:solidFill>
                <a:latin typeface="Franklin Gothic Book" charset="0"/>
              </a:rPr>
              <a:t>Судзуки</a:t>
            </a:r>
            <a:endParaRPr kumimoji="0" lang="ru-RU" sz="2800" dirty="0">
              <a:solidFill>
                <a:srgbClr val="0000CC"/>
              </a:solidFill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332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5171B-CC84-0248-9B5A-67ABAB054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Проблемы межкультурной коммуникации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79EFEB-7744-5B42-96AE-E726D5466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Сколько культур изучать?</a:t>
            </a:r>
          </a:p>
          <a:p>
            <a:r>
              <a:rPr lang="ru-RU" dirty="0"/>
              <a:t>Прагматическая адаптация к </a:t>
            </a:r>
            <a:r>
              <a:rPr lang="ru-RU" dirty="0" err="1"/>
              <a:t>коммуниканту</a:t>
            </a:r>
            <a:endParaRPr lang="ru-RU" dirty="0"/>
          </a:p>
          <a:p>
            <a:r>
              <a:rPr lang="ru-RU" dirty="0"/>
              <a:t>Идентификация личности носителей вариантов АЯ</a:t>
            </a:r>
          </a:p>
          <a:p>
            <a:r>
              <a:rPr lang="ru-RU" dirty="0"/>
              <a:t>Первичная – вторичная – третичная картины мира</a:t>
            </a:r>
          </a:p>
        </p:txBody>
      </p:sp>
    </p:spTree>
    <p:extLst>
      <p:ext uri="{BB962C8B-B14F-4D97-AF65-F5344CB8AC3E}">
        <p14:creationId xmlns:p14="http://schemas.microsoft.com/office/powerpoint/2010/main" val="3225421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7B886-E548-F04D-B0B9-6106B82EA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Литературоведческие 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210BA3-73AE-BF43-904B-01BD00935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               ОТЕЧЕСТВЕННАЯ ЛИТЕРАТУРА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ЗАРУБЕЖНАЯ ЛИТЕРАТУРА                             </a:t>
            </a:r>
            <a:r>
              <a:rPr lang="ru-RU" b="1" dirty="0"/>
              <a:t>ТРАНСЛИНГВАЛЬНАЯ ЛИТЕРАТУРА</a:t>
            </a:r>
          </a:p>
          <a:p>
            <a:pPr marL="0" indent="0">
              <a:buNone/>
            </a:pPr>
            <a:r>
              <a:rPr lang="ru-RU" b="1" dirty="0"/>
              <a:t>                                                                            ТРАНСКУЛЬТУРНАЯ</a:t>
            </a:r>
          </a:p>
          <a:p>
            <a:pPr marL="0" indent="0">
              <a:buNone/>
            </a:pPr>
            <a:r>
              <a:rPr lang="ru-RU" b="1" dirty="0"/>
              <a:t>                                                                            КОНТАКТНАЯ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9C6A9AEE-FBDA-A841-A2A3-C86D913F7836}"/>
              </a:ext>
            </a:extLst>
          </p:cNvPr>
          <p:cNvCxnSpPr/>
          <p:nvPr/>
        </p:nvCxnSpPr>
        <p:spPr>
          <a:xfrm flipV="1">
            <a:off x="2977376" y="3033132"/>
            <a:ext cx="2364058" cy="158347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EFAB5E5-3323-594E-8B69-3AD6233AA7B9}"/>
              </a:ext>
            </a:extLst>
          </p:cNvPr>
          <p:cNvCxnSpPr/>
          <p:nvPr/>
        </p:nvCxnSpPr>
        <p:spPr>
          <a:xfrm>
            <a:off x="6534615" y="3066585"/>
            <a:ext cx="2185639" cy="1661532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888B70F-58D1-7E4A-BED0-3EC6669829B1}"/>
              </a:ext>
            </a:extLst>
          </p:cNvPr>
          <p:cNvCxnSpPr/>
          <p:nvPr/>
        </p:nvCxnSpPr>
        <p:spPr>
          <a:xfrm>
            <a:off x="3389971" y="4616605"/>
            <a:ext cx="4638907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691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03084"/>
            <a:ext cx="7388352" cy="1143000"/>
          </a:xfrm>
        </p:spPr>
        <p:txBody>
          <a:bodyPr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ru-RU" dirty="0">
                <a:ea typeface="+mj-ea"/>
              </a:rPr>
              <a:t>НОБЕЛЕВСКИЕ ЛАУРЕАТЫ</a:t>
            </a:r>
          </a:p>
        </p:txBody>
      </p:sp>
      <p:sp>
        <p:nvSpPr>
          <p:cNvPr id="31747" name="Текст 3"/>
          <p:cNvSpPr>
            <a:spLocks noGrp="1"/>
          </p:cNvSpPr>
          <p:nvPr>
            <p:ph type="body" idx="1"/>
          </p:nvPr>
        </p:nvSpPr>
        <p:spPr>
          <a:xfrm>
            <a:off x="461933" y="1038640"/>
            <a:ext cx="5079991" cy="823912"/>
          </a:xfrm>
          <a:ln>
            <a:headEnd/>
            <a:tailEnd/>
          </a:ln>
        </p:spPr>
        <p:txBody>
          <a:bodyPr/>
          <a:lstStyle/>
          <a:p>
            <a:endParaRPr lang="ru-RU">
              <a:latin typeface="Lucida Sans Unicode" charset="0"/>
            </a:endParaRPr>
          </a:p>
        </p:txBody>
      </p:sp>
      <p:sp>
        <p:nvSpPr>
          <p:cNvPr id="31749" name="Содержимое 1"/>
          <p:cNvSpPr>
            <a:spLocks noGrp="1"/>
          </p:cNvSpPr>
          <p:nvPr>
            <p:ph sz="half" idx="2"/>
          </p:nvPr>
        </p:nvSpPr>
        <p:spPr>
          <a:xfrm>
            <a:off x="750096" y="2012989"/>
            <a:ext cx="3686175" cy="3941763"/>
          </a:xfrm>
          <a:ln>
            <a:prstDash val="solid"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r>
              <a:rPr lang="en-US" sz="2400" dirty="0" err="1"/>
              <a:t>Wole</a:t>
            </a:r>
            <a:r>
              <a:rPr lang="en-US" sz="2400" dirty="0"/>
              <a:t> Soyinka (Nigeria) 1986 </a:t>
            </a:r>
          </a:p>
          <a:p>
            <a:r>
              <a:rPr lang="en-US" sz="2400" dirty="0"/>
              <a:t>Derek Alton Walcott (Trinidad) 1992</a:t>
            </a:r>
          </a:p>
          <a:p>
            <a:r>
              <a:rPr lang="en-US" sz="2400" dirty="0"/>
              <a:t>V.S. Naipaul (of Indian origin, born in Trinidad, resident of Britain) 2001</a:t>
            </a:r>
            <a:endParaRPr lang="ru-RU" sz="2400" dirty="0"/>
          </a:p>
          <a:p>
            <a:r>
              <a:rPr lang="en-US" sz="2400" dirty="0"/>
              <a:t>Kazuo </a:t>
            </a:r>
            <a:r>
              <a:rPr lang="en-US" sz="2400" dirty="0" err="1"/>
              <a:t>Ishigura</a:t>
            </a:r>
            <a:r>
              <a:rPr lang="en-US" sz="2400" dirty="0"/>
              <a:t> (b. In Japan, </a:t>
            </a:r>
            <a:r>
              <a:rPr lang="en-US" sz="2400" dirty="0" err="1"/>
              <a:t>resid</a:t>
            </a:r>
            <a:r>
              <a:rPr lang="en-US" sz="2400" dirty="0"/>
              <a:t>. of Britain) 2017</a:t>
            </a:r>
            <a:endParaRPr lang="ru-RU" sz="2400" dirty="0"/>
          </a:p>
          <a:p>
            <a:endParaRPr lang="ru-RU" dirty="0">
              <a:latin typeface="Lucida Sans Unicode" charset="0"/>
            </a:endParaRPr>
          </a:p>
        </p:txBody>
      </p:sp>
      <p:sp>
        <p:nvSpPr>
          <p:cNvPr id="31748" name="Текст 4"/>
          <p:cNvSpPr>
            <a:spLocks noGrp="1"/>
          </p:cNvSpPr>
          <p:nvPr>
            <p:ph type="body" sz="quarter" idx="3"/>
          </p:nvPr>
        </p:nvSpPr>
        <p:spPr>
          <a:ln>
            <a:headEnd/>
            <a:tailEnd/>
          </a:ln>
        </p:spPr>
        <p:txBody>
          <a:bodyPr/>
          <a:lstStyle/>
          <a:p>
            <a:endParaRPr lang="ru-RU">
              <a:latin typeface="Lucida Sans Unicode" charset="0"/>
            </a:endParaRPr>
          </a:p>
        </p:txBody>
      </p:sp>
      <p:pic>
        <p:nvPicPr>
          <p:cNvPr id="31750" name="Picture 2" descr="C:\Documents and Settings\user\Мои документы\Zoya\WE course\pictures\wole_soyink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9126" y="214314"/>
            <a:ext cx="1477963" cy="2103437"/>
          </a:xfrm>
          <a:noFill/>
          <a:ln>
            <a:prstDash val="solid"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1714501"/>
            <a:ext cx="1204913" cy="1698625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17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500313"/>
            <a:ext cx="14986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3" descr="C:\Documents and Settings\user\Мои документы\Zoya\WE course\pictures\Soyinka's poem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6" y="1406526"/>
            <a:ext cx="107156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4" descr="C:\Documents and Settings\user\Мои документы\Zoya\WE course\pictures\VS_Naipau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1" y="3857626"/>
            <a:ext cx="1795463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Объект 6">
            <a:extLst>
              <a:ext uri="{FF2B5EF4-FFF2-40B4-BE49-F238E27FC236}">
                <a16:creationId xmlns:a16="http://schemas.microsoft.com/office/drawing/2014/main" id="{B7F0954D-1F6D-7441-BB82-10266C9AAD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8910" y="3143251"/>
            <a:ext cx="2502919" cy="371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51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913434" cy="1485900"/>
          </a:xfrm>
        </p:spPr>
        <p:txBody>
          <a:bodyPr>
            <a:normAutofit fontScale="90000"/>
          </a:bodyPr>
          <a:lstStyle/>
          <a:p>
            <a:r>
              <a:rPr lang="ru-RU" dirty="0"/>
              <a:t>Становление  </a:t>
            </a:r>
            <a:r>
              <a:rPr lang="en-US" dirty="0"/>
              <a:t>WE  Paradigm: 1970-80-</a:t>
            </a:r>
            <a:r>
              <a:rPr lang="ru-RU" dirty="0"/>
              <a:t>е</a:t>
            </a:r>
            <a:br>
              <a:rPr lang="ru-RU" dirty="0"/>
            </a:br>
            <a:r>
              <a:rPr lang="ru-RU" dirty="0"/>
              <a:t>Основоположники:</a:t>
            </a:r>
          </a:p>
        </p:txBody>
      </p:sp>
      <p:pic>
        <p:nvPicPr>
          <p:cNvPr id="6" name="Picture 2" descr="C:\Documents and Settings\user\Мои документы\Zoya\WE course\pictures\BKachru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5999"/>
            <a:ext cx="1870346" cy="236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46534" y="2133941"/>
            <a:ext cx="3238500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1306" y="4895386"/>
            <a:ext cx="26915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Braj</a:t>
            </a:r>
            <a:r>
              <a:rPr lang="en-US" sz="2800" dirty="0"/>
              <a:t> B. </a:t>
            </a:r>
            <a:r>
              <a:rPr lang="en-US" sz="2800" dirty="0" err="1"/>
              <a:t>Kachru</a:t>
            </a:r>
            <a:endParaRPr lang="en-US" sz="2800" dirty="0"/>
          </a:p>
          <a:p>
            <a:r>
              <a:rPr lang="en-US" dirty="0"/>
              <a:t>1932-2016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337824" y="2498222"/>
            <a:ext cx="90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1961-2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950820" y="5207620"/>
            <a:ext cx="31780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Larry E. Smith</a:t>
            </a:r>
          </a:p>
          <a:p>
            <a:r>
              <a:rPr lang="en-US" dirty="0"/>
              <a:t>1941-2014</a:t>
            </a:r>
            <a:endParaRPr lang="ru-RU" sz="1400" dirty="0"/>
          </a:p>
        </p:txBody>
      </p:sp>
      <p:pic>
        <p:nvPicPr>
          <p:cNvPr id="12" name="Picture 2" descr="C:\Documents and Settings\орма\Мои документы\Zoya\e-library\Kachru 1961 thesis\may 004.jpg">
            <a:extLst>
              <a:ext uri="{FF2B5EF4-FFF2-40B4-BE49-F238E27FC236}">
                <a16:creationId xmlns:a16="http://schemas.microsoft.com/office/drawing/2014/main" id="{39DB2C3A-6B5A-4F4E-9B95-E815F6802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2848" y="2988527"/>
            <a:ext cx="2753875" cy="4064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132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784" y="4940173"/>
            <a:ext cx="1934633" cy="1934633"/>
          </a:xfrm>
          <a:prstGeom prst="rect">
            <a:avLst/>
          </a:prstGeom>
        </p:spPr>
      </p:pic>
      <p:pic>
        <p:nvPicPr>
          <p:cNvPr id="20482" name="Picture 2" descr="E:\Zoya January 2012\WE course\pictures\Blackwell WE HB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613" y="-913705"/>
            <a:ext cx="6000751" cy="6000750"/>
          </a:xfrm>
        </p:spPr>
      </p:pic>
      <p:pic>
        <p:nvPicPr>
          <p:cNvPr id="20483" name="Picture 3" descr="E:\Zoya January 2012\WE course\pictures\Routledge HB.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02" y="3300166"/>
            <a:ext cx="2405062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E:\Zoya January 2012\WE course\pictures\Jenkin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716" y="1804185"/>
            <a:ext cx="1833563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E:\Zoya January 2012\WE course\pictures\Kirkpatric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73" y="4479123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E:\Zoya January 2012\WE course\pictures\Asian 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784" y="2061963"/>
            <a:ext cx="1311052" cy="190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4" descr="E:\Zoya January 2012\WE course\pictures\The Other Tongu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" y="3179146"/>
            <a:ext cx="1471612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0" descr="E:\Zoya January 2012\WE course\pictures\Mesthrie Bhat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37" y="4904581"/>
            <a:ext cx="13954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8" descr="E:\Zoya January 2012\WE course\pictures\E context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297" y="4976273"/>
            <a:ext cx="1706543" cy="184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3" descr="C:\Documents and Settings\user\Мои документы\Zoya\WE course\pictures\Alchemy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448" y="117230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4150" y="3272623"/>
            <a:ext cx="2324100" cy="3492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3113" y="1939798"/>
            <a:ext cx="1720140" cy="25037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5456" y="2393944"/>
            <a:ext cx="1623384" cy="2479675"/>
          </a:xfrm>
          <a:prstGeom prst="rect">
            <a:avLst/>
          </a:prstGeom>
        </p:spPr>
      </p:pic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3581400" y="186799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World Englishes paradigm</a:t>
            </a:r>
            <a:br>
              <a:rPr lang="en-US" dirty="0"/>
            </a:br>
            <a:r>
              <a:rPr lang="ru-RU" dirty="0"/>
              <a:t>контактная вариантология АЯ</a:t>
            </a:r>
            <a:endParaRPr kumimoji="0" lang="ru-RU" dirty="0">
              <a:latin typeface="Calibri" charset="0"/>
            </a:endParaRPr>
          </a:p>
        </p:txBody>
      </p:sp>
      <p:pic>
        <p:nvPicPr>
          <p:cNvPr id="16" name="Содержимое 3">
            <a:extLst>
              <a:ext uri="{FF2B5EF4-FFF2-40B4-BE49-F238E27FC236}">
                <a16:creationId xmlns:a16="http://schemas.microsoft.com/office/drawing/2014/main" id="{5A372604-CCCB-E749-8D0D-38002F8908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28485" y="1686296"/>
            <a:ext cx="1424119" cy="215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6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Journals</a:t>
            </a:r>
            <a:endParaRPr lang="ru-RU" dirty="0"/>
          </a:p>
        </p:txBody>
      </p:sp>
      <p:pic>
        <p:nvPicPr>
          <p:cNvPr id="4" name="Picture 7" descr="WE-#4-200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213" r="-81213"/>
          <a:stretch>
            <a:fillRect/>
          </a:stretch>
        </p:blipFill>
        <p:spPr bwMode="auto">
          <a:xfrm>
            <a:off x="-953055" y="274639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5138" y="4800602"/>
            <a:ext cx="2078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1981-1985-</a:t>
            </a:r>
            <a:r>
              <a:rPr lang="en-US" dirty="0"/>
              <a:t>-</a:t>
            </a:r>
          </a:p>
          <a:p>
            <a:r>
              <a:rPr lang="en-US" sz="2000" dirty="0"/>
              <a:t>Wiley-Blackwell</a:t>
            </a:r>
            <a:endParaRPr lang="ru-RU" dirty="0"/>
          </a:p>
        </p:txBody>
      </p:sp>
      <p:pic>
        <p:nvPicPr>
          <p:cNvPr id="7" name="Picture 2" descr="C:\Documents and Settings\user\Рабочий стол\English_World_Wid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584" y="1417639"/>
            <a:ext cx="3262313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08102" y="5905187"/>
            <a:ext cx="1334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1980-</a:t>
            </a:r>
          </a:p>
          <a:p>
            <a:r>
              <a:rPr lang="en-US" sz="2000" dirty="0" err="1"/>
              <a:t>Benjamins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755" y="1"/>
            <a:ext cx="2322042" cy="33352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94755" y="1883950"/>
            <a:ext cx="1993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1997-2014-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Routledge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11638" y="8466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2" descr="C:\Documents and Settings\орма\Мои документы\Zoya\4 контактная вариантология АЯ\ENG toda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1202" y="3549650"/>
            <a:ext cx="2286000" cy="32639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641773" y="5988107"/>
            <a:ext cx="108016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1984</a:t>
            </a:r>
            <a:r>
              <a:rPr lang="en-US" dirty="0"/>
              <a:t>-</a:t>
            </a:r>
          </a:p>
          <a:p>
            <a:r>
              <a:rPr lang="en-US" dirty="0"/>
              <a:t>CUP</a:t>
            </a:r>
            <a:endParaRPr lang="ru-RU" dirty="0"/>
          </a:p>
        </p:txBody>
      </p:sp>
      <p:pic>
        <p:nvPicPr>
          <p:cNvPr id="14" name="Изображение 4" descr="images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638" y="3185478"/>
            <a:ext cx="2459374" cy="362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298570" y="5429133"/>
            <a:ext cx="1338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2012</a:t>
            </a:r>
            <a:r>
              <a:rPr lang="en-US" dirty="0"/>
              <a:t>-</a:t>
            </a:r>
          </a:p>
          <a:p>
            <a:r>
              <a:rPr lang="en-US" sz="2000" dirty="0"/>
              <a:t>De </a:t>
            </a:r>
            <a:r>
              <a:rPr lang="en-US" sz="2000" dirty="0" err="1"/>
              <a:t>Gruyter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0507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F5F09-BDBA-984C-9967-04504898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WE-#4-2005">
            <a:extLst>
              <a:ext uri="{FF2B5EF4-FFF2-40B4-BE49-F238E27FC236}">
                <a16:creationId xmlns:a16="http://schemas.microsoft.com/office/drawing/2014/main" id="{DEFF1A66-FA3C-3D48-9D7A-7516E4F409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213" r="-81213"/>
          <a:stretch>
            <a:fillRect/>
          </a:stretch>
        </p:blipFill>
        <p:spPr bwMode="auto">
          <a:xfrm>
            <a:off x="-1499473" y="978714"/>
            <a:ext cx="6165699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23934-808F-6040-B475-B79BA8C0627A}"/>
              </a:ext>
            </a:extLst>
          </p:cNvPr>
          <p:cNvSpPr txBox="1"/>
          <p:nvPr/>
        </p:nvSpPr>
        <p:spPr>
          <a:xfrm>
            <a:off x="370390" y="4572792"/>
            <a:ext cx="2738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World </a:t>
            </a:r>
            <a:r>
              <a:rPr lang="en-US" dirty="0" err="1"/>
              <a:t>Englsishes</a:t>
            </a:r>
            <a:r>
              <a:rPr lang="en-US" dirty="0"/>
              <a:t>, 2005, </a:t>
            </a:r>
          </a:p>
          <a:p>
            <a:r>
              <a:rPr lang="en-US" dirty="0"/>
              <a:t>vol. 24, No. 4</a:t>
            </a:r>
            <a:endParaRPr lang="ru-RU" dirty="0"/>
          </a:p>
        </p:txBody>
      </p:sp>
      <p:pic>
        <p:nvPicPr>
          <p:cNvPr id="6" name="Picture 3" descr="E:\Zoya January 2012\WE course\pictures\Routledge HB.pg.jpg">
            <a:extLst>
              <a:ext uri="{FF2B5EF4-FFF2-40B4-BE49-F238E27FC236}">
                <a16:creationId xmlns:a16="http://schemas.microsoft.com/office/drawing/2014/main" id="{F0392D2B-6BE7-8C4F-9960-8A70448A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554" y="1058926"/>
            <a:ext cx="3530279" cy="522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B9EDF4-FB1E-EB46-8EE0-3280ACA90C04}"/>
              </a:ext>
            </a:extLst>
          </p:cNvPr>
          <p:cNvSpPr txBox="1"/>
          <p:nvPr/>
        </p:nvSpPr>
        <p:spPr>
          <a:xfrm>
            <a:off x="4236334" y="64008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81BCD3-3AF5-814A-8708-04258D805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184" y="358815"/>
            <a:ext cx="3502998" cy="502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1BE240-9B0E-524D-8D32-E4C4531D3D38}"/>
              </a:ext>
            </a:extLst>
          </p:cNvPr>
          <p:cNvSpPr txBox="1"/>
          <p:nvPr/>
        </p:nvSpPr>
        <p:spPr>
          <a:xfrm>
            <a:off x="9138869" y="560890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427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90798" y="3085210"/>
            <a:ext cx="108204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Introduction</a:t>
            </a:r>
          </a:p>
          <a:p>
            <a:pPr marL="0" indent="0">
              <a:buNone/>
            </a:pPr>
            <a:r>
              <a:rPr lang="en-GB" b="1" dirty="0"/>
              <a:t>Part 1</a:t>
            </a:r>
            <a:r>
              <a:rPr lang="en-US" b="1" dirty="0"/>
              <a:t>.</a:t>
            </a:r>
            <a:r>
              <a:rPr lang="en-GB" b="1" dirty="0"/>
              <a:t> Russian English as a Variety</a:t>
            </a:r>
          </a:p>
          <a:p>
            <a:pPr marL="0" indent="0">
              <a:buNone/>
            </a:pPr>
            <a:r>
              <a:rPr lang="en-GB" b="1" dirty="0"/>
              <a:t>Part 2. Domains of English use in Russia </a:t>
            </a:r>
            <a:endParaRPr lang="en-US" dirty="0"/>
          </a:p>
          <a:p>
            <a:pPr marL="0" indent="0">
              <a:buNone/>
            </a:pPr>
            <a:r>
              <a:rPr lang="en-GB" b="1" dirty="0"/>
              <a:t>Part 3.  Attitudes of Russian speakers toward Russian English</a:t>
            </a:r>
            <a:r>
              <a:rPr lang="ru-RU" dirty="0">
                <a:effectLst/>
              </a:rPr>
              <a:t> </a:t>
            </a:r>
            <a:endParaRPr lang="en-US" dirty="0">
              <a:effectLst/>
            </a:endParaRPr>
          </a:p>
          <a:p>
            <a:pPr marL="0" indent="0">
              <a:buNone/>
            </a:pPr>
            <a:r>
              <a:rPr lang="en-GB" b="1" dirty="0"/>
              <a:t>Afterword </a:t>
            </a:r>
            <a:endParaRPr lang="ru-RU" dirty="0"/>
          </a:p>
          <a:p>
            <a:pPr marL="0" indent="0">
              <a:buNone/>
            </a:pPr>
            <a:r>
              <a:rPr lang="en-GB" dirty="0"/>
              <a:t>References</a:t>
            </a:r>
            <a:endParaRPr lang="ru-RU" dirty="0"/>
          </a:p>
          <a:p>
            <a:pPr marL="0" indent="0">
              <a:buNone/>
            </a:pPr>
            <a:r>
              <a:rPr lang="en-GB" dirty="0"/>
              <a:t>Index </a:t>
            </a:r>
            <a:endParaRPr lang="ru-RU" dirty="0"/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93608A-2AE5-C14A-9443-7593E933B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243" y="1890684"/>
            <a:ext cx="3198420" cy="48238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F3EEC-56B6-C545-9B65-544B7554D125}"/>
              </a:ext>
            </a:extLst>
          </p:cNvPr>
          <p:cNvSpPr txBox="1"/>
          <p:nvPr/>
        </p:nvSpPr>
        <p:spPr>
          <a:xfrm>
            <a:off x="4797631" y="5986512"/>
            <a:ext cx="3812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Cambridge University Press, 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104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80425" y="1011237"/>
            <a:ext cx="4429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proshinazoya@yandex.ru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78492" y="1799793"/>
            <a:ext cx="28915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/>
              <a:t>СПАСИБО</a:t>
            </a:r>
            <a:r>
              <a:rPr lang="ru-RU" sz="4400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5323" y="5087402"/>
            <a:ext cx="28905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за внимание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151275" y="4773070"/>
            <a:ext cx="2258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и интерес!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0149" y="3378631"/>
            <a:ext cx="184731" cy="369332"/>
          </a:xfrm>
          <a:prstGeom prst="rect">
            <a:avLst/>
          </a:prstGeom>
          <a:blipFill dpi="0" rotWithShape="1">
            <a:blip r:embed="rId3">
              <a:alphaModFix amt="61000"/>
            </a:blip>
            <a:srcRect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85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138E464-0A83-2E4E-A3A5-E8E964EBF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142445"/>
            <a:ext cx="4234411" cy="6503682"/>
          </a:xfrm>
        </p:spPr>
      </p:pic>
      <p:pic>
        <p:nvPicPr>
          <p:cNvPr id="6" name="Picture 2" descr="C:\Documents and Settings\орма\Мои документы\Zoya\e-library\Kachru 1961 thesis\may 004.jpg">
            <a:extLst>
              <a:ext uri="{FF2B5EF4-FFF2-40B4-BE49-F238E27FC236}">
                <a16:creationId xmlns:a16="http://schemas.microsoft.com/office/drawing/2014/main" id="{ABF32E15-FEDF-BD4B-8826-AEBB6A7FC6B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18" y="-234176"/>
            <a:ext cx="5260539" cy="775009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94AACD-7ABD-4B48-A791-5DF7A50A53CD}"/>
              </a:ext>
            </a:extLst>
          </p:cNvPr>
          <p:cNvSpPr txBox="1"/>
          <p:nvPr/>
        </p:nvSpPr>
        <p:spPr>
          <a:xfrm>
            <a:off x="5766902" y="2679329"/>
            <a:ext cx="1545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1961-62</a:t>
            </a:r>
          </a:p>
        </p:txBody>
      </p:sp>
    </p:spTree>
    <p:extLst>
      <p:ext uri="{BB962C8B-B14F-4D97-AF65-F5344CB8AC3E}">
        <p14:creationId xmlns:p14="http://schemas.microsoft.com/office/powerpoint/2010/main" val="1375770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вариантов </a:t>
            </a:r>
            <a:r>
              <a:rPr lang="en-US" dirty="0"/>
              <a:t>(varieties)</a:t>
            </a:r>
            <a:endParaRPr lang="ru-RU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833461"/>
            <a:ext cx="4904331" cy="5014789"/>
          </a:xfrm>
        </p:spPr>
      </p:pic>
      <p:sp>
        <p:nvSpPr>
          <p:cNvPr id="7" name="Прямоугольник 6"/>
          <p:cNvSpPr/>
          <p:nvPr/>
        </p:nvSpPr>
        <p:spPr>
          <a:xfrm>
            <a:off x="1524000" y="426292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Kachru </a:t>
            </a:r>
            <a:r>
              <a:rPr lang="en-US" dirty="0" err="1"/>
              <a:t>Braj</a:t>
            </a:r>
            <a:r>
              <a:rPr lang="en-US" dirty="0"/>
              <a:t> B. </a:t>
            </a:r>
          </a:p>
          <a:p>
            <a:r>
              <a:rPr lang="en-US" dirty="0"/>
              <a:t>Standards, codification and </a:t>
            </a:r>
          </a:p>
          <a:p>
            <a:r>
              <a:rPr lang="en-US" dirty="0"/>
              <a:t>sociolinguistic realism. </a:t>
            </a:r>
          </a:p>
          <a:p>
            <a:r>
              <a:rPr lang="en-US" dirty="0"/>
              <a:t>// English in the World: </a:t>
            </a:r>
          </a:p>
          <a:p>
            <a:r>
              <a:rPr lang="en-US" dirty="0"/>
              <a:t>Teaching and Learning the Language </a:t>
            </a:r>
          </a:p>
          <a:p>
            <a:r>
              <a:rPr lang="en-US" dirty="0"/>
              <a:t>and Literatures / Edited by R. Quirk</a:t>
            </a:r>
          </a:p>
          <a:p>
            <a:r>
              <a:rPr lang="en-US" dirty="0"/>
              <a:t>and </a:t>
            </a:r>
            <a:r>
              <a:rPr lang="en-US" dirty="0" err="1"/>
              <a:t>H.G.Widdowson</a:t>
            </a:r>
            <a:r>
              <a:rPr lang="en-US" dirty="0"/>
              <a:t>. </a:t>
            </a:r>
          </a:p>
          <a:p>
            <a:r>
              <a:rPr lang="en-US" dirty="0"/>
              <a:t>Cambridge: Cambridge University Press, 1985. - P.11-30. </a:t>
            </a:r>
            <a:endParaRPr lang="ru-RU" dirty="0"/>
          </a:p>
        </p:txBody>
      </p:sp>
      <p:pic>
        <p:nvPicPr>
          <p:cNvPr id="4" name="Изображение 3" descr="Anglospeak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68" y="1941746"/>
            <a:ext cx="4052604" cy="206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77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558" y="2208468"/>
            <a:ext cx="1819882" cy="1819882"/>
          </a:xfrm>
          <a:prstGeom prst="rect">
            <a:avLst/>
          </a:prstGeom>
        </p:spPr>
      </p:pic>
      <p:pic>
        <p:nvPicPr>
          <p:cNvPr id="16" name="Изображение 15" descr="Litman Last chicke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106" y="4436118"/>
            <a:ext cx="2272015" cy="2272015"/>
          </a:xfrm>
          <a:prstGeom prst="rect">
            <a:avLst/>
          </a:prstGeom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1889369" y="256164"/>
            <a:ext cx="7467600" cy="15113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dirty="0">
                <a:latin typeface="Arial" charset="0"/>
                <a:cs typeface="Arial" charset="0"/>
              </a:rPr>
            </a:b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Russian authors in English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1966610" y="1463170"/>
            <a:ext cx="7651262" cy="52578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endParaRPr lang="de-DE" dirty="0">
              <a:latin typeface="Arial" charset="0"/>
              <a:cs typeface="Arial" charset="0"/>
            </a:endParaRPr>
          </a:p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Vladimir Nabokov</a:t>
            </a:r>
          </a:p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Joseph Brodsky</a:t>
            </a:r>
          </a:p>
          <a:p>
            <a:r>
              <a:rPr lang="ru-RU" dirty="0" err="1">
                <a:latin typeface="Arial"/>
                <a:cs typeface="Arial"/>
              </a:rPr>
              <a:t>Maxim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lang="ru-RU" dirty="0" err="1">
                <a:latin typeface="Arial"/>
                <a:cs typeface="Arial"/>
              </a:rPr>
              <a:t>D</a:t>
            </a:r>
            <a:r>
              <a:rPr lang="ru-RU" dirty="0">
                <a:latin typeface="Arial"/>
                <a:cs typeface="Arial"/>
              </a:rPr>
              <a:t>. </a:t>
            </a:r>
            <a:r>
              <a:rPr lang="ru-RU" dirty="0" err="1">
                <a:latin typeface="Arial"/>
                <a:cs typeface="Arial"/>
              </a:rPr>
              <a:t>Shrayer</a:t>
            </a:r>
            <a:endParaRPr lang="ru-RU" dirty="0">
              <a:latin typeface="Arial"/>
              <a:cs typeface="Arial"/>
            </a:endParaRPr>
          </a:p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Mark </a:t>
            </a:r>
            <a:r>
              <a:rPr lang="de-DE" dirty="0" err="1">
                <a:latin typeface="Arial" charset="0"/>
                <a:cs typeface="Arial" charset="0"/>
              </a:rPr>
              <a:t>Budman</a:t>
            </a:r>
            <a:endParaRPr lang="de-DE" dirty="0">
              <a:latin typeface="Arial" charset="0"/>
              <a:cs typeface="Arial" charset="0"/>
            </a:endParaRPr>
          </a:p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Anya </a:t>
            </a:r>
            <a:r>
              <a:rPr lang="de-DE" dirty="0" err="1">
                <a:latin typeface="Arial" charset="0"/>
                <a:cs typeface="Arial" charset="0"/>
              </a:rPr>
              <a:t>Ulinich</a:t>
            </a:r>
            <a:endParaRPr lang="de-DE" u="sng" dirty="0">
              <a:latin typeface="Arial" charset="0"/>
              <a:cs typeface="Arial" charset="0"/>
            </a:endParaRPr>
          </a:p>
          <a:p>
            <a:pPr eaLnBrk="1" hangingPunct="1"/>
            <a:r>
              <a:rPr lang="fr-FR" dirty="0">
                <a:latin typeface="Arial" charset="0"/>
                <a:cs typeface="Arial" charset="0"/>
              </a:rPr>
              <a:t>Lara </a:t>
            </a:r>
            <a:r>
              <a:rPr lang="fr-FR" dirty="0" err="1">
                <a:latin typeface="Arial" charset="0"/>
                <a:cs typeface="Arial" charset="0"/>
              </a:rPr>
              <a:t>Vapnyar</a:t>
            </a:r>
            <a:endParaRPr lang="fr-FR" dirty="0">
              <a:latin typeface="Arial" charset="0"/>
              <a:cs typeface="Arial" charset="0"/>
            </a:endParaRPr>
          </a:p>
          <a:p>
            <a:pPr eaLnBrk="1" hangingPunct="1"/>
            <a:r>
              <a:rPr lang="de-DE" dirty="0">
                <a:latin typeface="Arial" charset="0"/>
                <a:cs typeface="Arial" charset="0"/>
              </a:rPr>
              <a:t>Olga </a:t>
            </a:r>
            <a:r>
              <a:rPr lang="de-DE" dirty="0" err="1">
                <a:latin typeface="Arial" charset="0"/>
                <a:cs typeface="Arial" charset="0"/>
              </a:rPr>
              <a:t>Grushin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endParaRPr lang="de-DE" u="sng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Gary </a:t>
            </a:r>
            <a:r>
              <a:rPr lang="en-US" dirty="0" err="1">
                <a:latin typeface="Arial" charset="0"/>
                <a:cs typeface="Arial" charset="0"/>
              </a:rPr>
              <a:t>Shteyngart</a:t>
            </a:r>
            <a:endParaRPr lang="en-US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David </a:t>
            </a:r>
            <a:r>
              <a:rPr lang="en-US" dirty="0" err="1">
                <a:latin typeface="Arial" charset="0"/>
                <a:cs typeface="Arial" charset="0"/>
              </a:rPr>
              <a:t>Bezmozgis</a:t>
            </a:r>
            <a:endParaRPr lang="ru-RU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Ellen </a:t>
            </a:r>
            <a:r>
              <a:rPr lang="en-US" dirty="0" err="1">
                <a:latin typeface="Arial" charset="0"/>
                <a:cs typeface="Arial" charset="0"/>
              </a:rPr>
              <a:t>Litman</a:t>
            </a:r>
            <a:endParaRPr lang="en-US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Irina </a:t>
            </a:r>
            <a:r>
              <a:rPr lang="en-US" dirty="0" err="1">
                <a:latin typeface="Arial" charset="0"/>
                <a:cs typeface="Arial" charset="0"/>
              </a:rPr>
              <a:t>Reyn</a:t>
            </a:r>
            <a:endParaRPr lang="en-US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dirty="0" err="1">
                <a:latin typeface="Arial" charset="0"/>
                <a:cs typeface="Arial" charset="0"/>
              </a:rPr>
              <a:t>Kseniya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Melnik</a:t>
            </a:r>
            <a:endParaRPr lang="en-US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Sana </a:t>
            </a:r>
            <a:r>
              <a:rPr lang="en-US" dirty="0" err="1">
                <a:latin typeface="Arial" charset="0"/>
                <a:cs typeface="Arial" charset="0"/>
              </a:rPr>
              <a:t>Krasikov</a:t>
            </a:r>
            <a:endParaRPr lang="en-US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Boris Fishman</a:t>
            </a:r>
          </a:p>
          <a:p>
            <a:pPr eaLnBrk="1" hangingPunct="1"/>
            <a:r>
              <a:rPr lang="en-US" dirty="0">
                <a:latin typeface="Arial" charset="0"/>
              </a:rPr>
              <a:t>Tanya D. Davis</a:t>
            </a:r>
            <a:endParaRPr lang="en-US" dirty="0">
              <a:latin typeface="Arial" charset="0"/>
              <a:cs typeface="Arial" charset="0"/>
            </a:endParaRPr>
          </a:p>
          <a:p>
            <a:pPr eaLnBrk="1" hangingPunct="1"/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2" name="Picture 2" descr="C:\Documents and Settings\орма\Рабочий стол\WE course\pictures\Absurdist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933" y="1559504"/>
            <a:ext cx="1738313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C:\Documents and Settings\орма\Рабочий стол\WE course\pictures\Vapny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68" y="3628521"/>
            <a:ext cx="14224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:\Documents and Settings\орма\Рабочий стол\WE course\pictures\Memoirs of a Mus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4500563"/>
            <a:ext cx="1071562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 descr="C:\Documents and Settings\орма\Рабочий стол\WE course\pictures\Shteyngar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556" y="1987938"/>
            <a:ext cx="13096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7" descr="C:\Documents and Settings\орма\Рабочий стол\WE course\pictures\Russian Debutan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802" y="1987939"/>
            <a:ext cx="1233785" cy="194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8" descr="C:\Documents and Settings\орма\Рабочий стол\WE course\pictures\Nabokov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" y="0"/>
            <a:ext cx="1042082" cy="161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9" descr="C:\Documents and Settings\орма\Рабочий стол\WE course\pictures\Lolit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83" y="143199"/>
            <a:ext cx="911773" cy="141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C:\Documents and Settings\орма\Рабочий стол\WE course\pictures\Brodsky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610" y="90488"/>
            <a:ext cx="776288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1" descr="C:\Documents and Settings\орма\Рабочий стол\WE course\pictures\Brodsky poetry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6" y="90489"/>
            <a:ext cx="1133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C:\Documents and Settings\орма\Мои документы\Zoya\Russian English\A.Ulinich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9" y="3752851"/>
            <a:ext cx="101123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4" descr="C:\Documents and Settings\орма\Мои документы\Zoya\Russian English\O.Grushi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556" y="4451483"/>
            <a:ext cx="93345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2" descr="C:\Documents and Settings\орма\Рабочий стол\WE course\pictures\Olga Grushin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826" y="3212977"/>
            <a:ext cx="10191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378084">
            <a:off x="6019888" y="5387056"/>
            <a:ext cx="960967" cy="144145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6974" y="5473700"/>
            <a:ext cx="1143552" cy="1384300"/>
          </a:xfrm>
          <a:prstGeom prst="rect">
            <a:avLst/>
          </a:prstGeom>
        </p:spPr>
      </p:pic>
      <p:pic>
        <p:nvPicPr>
          <p:cNvPr id="21" name="Изображение 2" descr="What happened to Anna K.jpe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r="14063"/>
          <a:stretch>
            <a:fillRect/>
          </a:stretch>
        </p:blipFill>
        <p:spPr bwMode="auto">
          <a:xfrm>
            <a:off x="10484692" y="143199"/>
            <a:ext cx="1370012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7B4307-2B7C-5345-9D4E-BF32F3EC49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70" y="2208468"/>
            <a:ext cx="1953169" cy="29079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E2308F-751A-C740-AC1B-6BA52D44E99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31960" y="2371290"/>
            <a:ext cx="1249030" cy="188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8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6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>
              <a:buFont typeface="Wingdings 2" charset="0"/>
              <a:buNone/>
            </a:pPr>
            <a:endParaRPr lang="ru-RU" dirty="0">
              <a:latin typeface="Verdana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786734" y="715363"/>
            <a:ext cx="5766322" cy="271546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Norm-dependent </a:t>
            </a:r>
            <a:r>
              <a:rPr lang="en-US" sz="3200" dirty="0" err="1"/>
              <a:t>Englishes</a:t>
            </a:r>
            <a:r>
              <a:rPr lang="en-US" sz="3200" dirty="0"/>
              <a:t> </a:t>
            </a:r>
            <a:endParaRPr lang="ru-RU" sz="3200" dirty="0"/>
          </a:p>
        </p:txBody>
      </p:sp>
      <p:sp>
        <p:nvSpPr>
          <p:cNvPr id="4" name="Овал 3"/>
          <p:cNvSpPr/>
          <p:nvPr/>
        </p:nvSpPr>
        <p:spPr>
          <a:xfrm>
            <a:off x="4595813" y="2603534"/>
            <a:ext cx="4125141" cy="19806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Norm-developing </a:t>
            </a:r>
            <a:r>
              <a:rPr lang="en-US" sz="2800" dirty="0" err="1"/>
              <a:t>Englishes</a:t>
            </a:r>
            <a:endParaRPr lang="ru-RU" sz="2800" dirty="0"/>
          </a:p>
        </p:txBody>
      </p:sp>
      <p:sp>
        <p:nvSpPr>
          <p:cNvPr id="5" name="Овал 4"/>
          <p:cNvSpPr/>
          <p:nvPr/>
        </p:nvSpPr>
        <p:spPr>
          <a:xfrm>
            <a:off x="5167313" y="4071939"/>
            <a:ext cx="2857500" cy="17823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Norm-providing Englishes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024814" y="239161"/>
            <a:ext cx="1970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variants</a:t>
            </a:r>
            <a:endParaRPr lang="ru-RU" sz="2400" dirty="0"/>
          </a:p>
        </p:txBody>
      </p:sp>
      <p:cxnSp>
        <p:nvCxnSpPr>
          <p:cNvPr id="7" name="Прямая со стрелкой 6"/>
          <p:cNvCxnSpPr>
            <a:endCxn id="3" idx="7"/>
          </p:cNvCxnSpPr>
          <p:nvPr/>
        </p:nvCxnSpPr>
        <p:spPr>
          <a:xfrm flipH="1">
            <a:off x="8708598" y="715363"/>
            <a:ext cx="844458" cy="397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17378" y="0"/>
            <a:ext cx="863121" cy="6179962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4000" dirty="0"/>
              <a:t>VARIETIES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589203" y="239162"/>
            <a:ext cx="523861" cy="641044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2000" dirty="0"/>
              <a:t>WORLD  ENGLISHES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360228" y="4795776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endonorms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644742" y="1230085"/>
            <a:ext cx="1655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exonorms</a:t>
            </a:r>
            <a:endParaRPr lang="ru-RU" dirty="0"/>
          </a:p>
        </p:txBody>
      </p:sp>
      <p:sp>
        <p:nvSpPr>
          <p:cNvPr id="12" name="Выгнутая вниз стрелка 11"/>
          <p:cNvSpPr/>
          <p:nvPr/>
        </p:nvSpPr>
        <p:spPr>
          <a:xfrm rot="20435636">
            <a:off x="7696201" y="5446222"/>
            <a:ext cx="1314044" cy="40807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низ стрелка 18"/>
          <p:cNvSpPr/>
          <p:nvPr/>
        </p:nvSpPr>
        <p:spPr>
          <a:xfrm rot="19296781">
            <a:off x="6905527" y="3006928"/>
            <a:ext cx="4622966" cy="118925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53469" y="3173413"/>
            <a:ext cx="495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1228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944" y="-165174"/>
            <a:ext cx="1898075" cy="261469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-309563"/>
            <a:ext cx="1682727" cy="26416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611" y="-201613"/>
            <a:ext cx="1625600" cy="242570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427" y="-114156"/>
            <a:ext cx="1799616" cy="24780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99696F-0236-AA4A-9444-43B21C7F7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465" y="-105972"/>
            <a:ext cx="1672059" cy="25126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32F77F-5516-7549-87F9-405C6D349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9184" y="-98169"/>
            <a:ext cx="1657566" cy="244603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9534E7-21D4-E748-A80D-20EACFDE7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0250" y="2828692"/>
            <a:ext cx="32639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4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6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>
              <a:buFont typeface="Wingdings 2" charset="0"/>
              <a:buNone/>
            </a:pPr>
            <a:endParaRPr lang="ru-RU" dirty="0">
              <a:latin typeface="Verdana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786734" y="715363"/>
            <a:ext cx="5766322" cy="271546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Norm-dependent </a:t>
            </a:r>
            <a:r>
              <a:rPr lang="en-US" sz="3200" dirty="0" err="1"/>
              <a:t>Englishes</a:t>
            </a:r>
            <a:r>
              <a:rPr lang="en-US" sz="3200" dirty="0"/>
              <a:t> </a:t>
            </a:r>
            <a:endParaRPr lang="ru-RU" sz="3200" dirty="0"/>
          </a:p>
        </p:txBody>
      </p:sp>
      <p:sp>
        <p:nvSpPr>
          <p:cNvPr id="4" name="Овал 3"/>
          <p:cNvSpPr/>
          <p:nvPr/>
        </p:nvSpPr>
        <p:spPr>
          <a:xfrm>
            <a:off x="4595813" y="2603534"/>
            <a:ext cx="4125141" cy="19806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Norm-developing </a:t>
            </a:r>
            <a:r>
              <a:rPr lang="en-US" sz="2800" dirty="0" err="1"/>
              <a:t>Englishes</a:t>
            </a:r>
            <a:endParaRPr lang="ru-RU" sz="2800" dirty="0"/>
          </a:p>
        </p:txBody>
      </p:sp>
      <p:sp>
        <p:nvSpPr>
          <p:cNvPr id="5" name="Овал 4"/>
          <p:cNvSpPr/>
          <p:nvPr/>
        </p:nvSpPr>
        <p:spPr>
          <a:xfrm>
            <a:off x="5167313" y="4071939"/>
            <a:ext cx="2857500" cy="17823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Norm-providing Englishes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024814" y="239161"/>
            <a:ext cx="1970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variants</a:t>
            </a:r>
            <a:endParaRPr lang="ru-RU" sz="2400" dirty="0"/>
          </a:p>
        </p:txBody>
      </p:sp>
      <p:cxnSp>
        <p:nvCxnSpPr>
          <p:cNvPr id="7" name="Прямая со стрелкой 6"/>
          <p:cNvCxnSpPr>
            <a:endCxn id="3" idx="7"/>
          </p:cNvCxnSpPr>
          <p:nvPr/>
        </p:nvCxnSpPr>
        <p:spPr>
          <a:xfrm flipH="1">
            <a:off x="8708598" y="715363"/>
            <a:ext cx="844458" cy="397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17378" y="0"/>
            <a:ext cx="863121" cy="6179962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4000" dirty="0"/>
              <a:t>VARIETIES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589203" y="239162"/>
            <a:ext cx="523861" cy="641044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2000" dirty="0"/>
              <a:t>WORLD  ENGLISHES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360228" y="4795776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endonorms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644742" y="1230085"/>
            <a:ext cx="1655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exonorms</a:t>
            </a:r>
            <a:endParaRPr lang="ru-RU" dirty="0"/>
          </a:p>
        </p:txBody>
      </p:sp>
      <p:sp>
        <p:nvSpPr>
          <p:cNvPr id="12" name="Выгнутая вниз стрелка 11"/>
          <p:cNvSpPr/>
          <p:nvPr/>
        </p:nvSpPr>
        <p:spPr>
          <a:xfrm rot="20435636">
            <a:off x="7696201" y="5446222"/>
            <a:ext cx="1314044" cy="40807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низ стрелка 18"/>
          <p:cNvSpPr/>
          <p:nvPr/>
        </p:nvSpPr>
        <p:spPr>
          <a:xfrm rot="19296781">
            <a:off x="6905527" y="3006928"/>
            <a:ext cx="4622966" cy="118925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53469" y="3173413"/>
            <a:ext cx="2679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Endo-/exonorms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55811565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{6A8CE3EE-0FC4-F541-A09D-65E57F0F3D70}tf10001079</Template>
  <TotalTime>1284</TotalTime>
  <Words>1647</Words>
  <Application>Microsoft Macintosh PowerPoint</Application>
  <PresentationFormat>Широкоэкранный</PresentationFormat>
  <Paragraphs>252</Paragraphs>
  <Slides>34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Calibri</vt:lpstr>
      <vt:lpstr>Century Gothic</vt:lpstr>
      <vt:lpstr>Franklin Gothic Book</vt:lpstr>
      <vt:lpstr>Lucida Sans Unicode</vt:lpstr>
      <vt:lpstr>Verdana</vt:lpstr>
      <vt:lpstr>Wingdings</vt:lpstr>
      <vt:lpstr>Wingdings 2</vt:lpstr>
      <vt:lpstr>След самолета</vt:lpstr>
      <vt:lpstr>Вариативность  английского языка  и новые проблемы, вызванные этим фактором</vt:lpstr>
      <vt:lpstr>Английского языка вообще  </vt:lpstr>
      <vt:lpstr>Становление  WE  Paradigm: 1970-80-е Основоположники:</vt:lpstr>
      <vt:lpstr>Презентация PowerPoint</vt:lpstr>
      <vt:lpstr>Типы вариантов (varieties)</vt:lpstr>
      <vt:lpstr>  Russian authors in English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кодификации</vt:lpstr>
      <vt:lpstr>Новые вызовы</vt:lpstr>
      <vt:lpstr>Проблемы</vt:lpstr>
      <vt:lpstr>Лингвистические проблемы</vt:lpstr>
      <vt:lpstr>Лингводидактические проблемы</vt:lpstr>
      <vt:lpstr>Презентация PowerPoint</vt:lpstr>
      <vt:lpstr>Лингводидактические проблемы</vt:lpstr>
      <vt:lpstr>Suresh Сanagarajah – Prof. of Applied Linguistics, English, and Asian Studies; Pennsylvania University, USA </vt:lpstr>
      <vt:lpstr>Презентация PowerPoint</vt:lpstr>
      <vt:lpstr>Презентация PowerPoint</vt:lpstr>
      <vt:lpstr>Тесты на локальные нормы </vt:lpstr>
      <vt:lpstr>An ELF Approach </vt:lpstr>
      <vt:lpstr>Переводоведческие проблемы</vt:lpstr>
      <vt:lpstr>Опосредованный перевод</vt:lpstr>
      <vt:lpstr>Проблемы межкультурной коммуникации</vt:lpstr>
      <vt:lpstr>Литературоведческие проблемы</vt:lpstr>
      <vt:lpstr>НОБЕЛЕВСКИЕ ЛАУРЕАТЫ</vt:lpstr>
      <vt:lpstr>World Englishes paradigm контактная вариантология АЯ</vt:lpstr>
      <vt:lpstr>Journals</vt:lpstr>
      <vt:lpstr>Презентация PowerPoint</vt:lpstr>
      <vt:lpstr>Contents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Парадигмы глокализации английского языка: основные дискуссионные моменты </dc:title>
  <dc:creator>Zoya Proshina</dc:creator>
  <cp:lastModifiedBy>Zoya Proshina</cp:lastModifiedBy>
  <cp:revision>48</cp:revision>
  <dcterms:created xsi:type="dcterms:W3CDTF">2018-04-14T10:38:03Z</dcterms:created>
  <dcterms:modified xsi:type="dcterms:W3CDTF">2018-12-05T20:13:24Z</dcterms:modified>
</cp:coreProperties>
</file>